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2192000" cy="6858000"/>
  <p:notesSz cx="12192000" cy="6858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2D2D"/>
    <a:srgbClr val="476B9F"/>
    <a:srgbClr val="002A42"/>
    <a:srgbClr val="000E2F"/>
    <a:srgbClr val="A4C8E1"/>
    <a:srgbClr val="EE6921"/>
    <a:srgbClr val="FFDA30"/>
    <a:srgbClr val="004369"/>
    <a:srgbClr val="79AFB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9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grefe, Kayla" userId="980ba10f-c66f-46c4-a345-d9f5df883d89" providerId="ADAL" clId="{06529819-00A9-45A1-BD10-58BFDEFD3BD4}"/>
    <pc:docChg chg="undo custSel modSld replTag delTag">
      <pc:chgData name="Hogrefe, Kayla" userId="980ba10f-c66f-46c4-a345-d9f5df883d89" providerId="ADAL" clId="{06529819-00A9-45A1-BD10-58BFDEFD3BD4}" dt="2024-01-02T18:03:16.466" v="640" actId="1076"/>
      <pc:docMkLst>
        <pc:docMk/>
      </pc:docMkLst>
      <pc:sldChg chg="addSp delSp modSp mod setBg replTag delTag chgLayout">
        <pc:chgData name="Hogrefe, Kayla" userId="980ba10f-c66f-46c4-a345-d9f5df883d89" providerId="ADAL" clId="{06529819-00A9-45A1-BD10-58BFDEFD3BD4}" dt="2024-01-02T18:03:16.466" v="640" actId="1076"/>
        <pc:sldMkLst>
          <pc:docMk/>
          <pc:sldMk cId="0" sldId="256"/>
        </pc:sldMkLst>
        <pc:spChg chg="mod ord">
          <ac:chgData name="Hogrefe, Kayla" userId="980ba10f-c66f-46c4-a345-d9f5df883d89" providerId="ADAL" clId="{06529819-00A9-45A1-BD10-58BFDEFD3BD4}" dt="2024-01-02T18:03:16.466" v="640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2:04.481" v="516" actId="1076"/>
          <ac:spMkLst>
            <pc:docMk/>
            <pc:sldMk cId="0" sldId="256"/>
            <ac:spMk id="3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2:11.751" v="517" actId="1076"/>
          <ac:spMkLst>
            <pc:docMk/>
            <pc:sldMk cId="0" sldId="256"/>
            <ac:spMk id="4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5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6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7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8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9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10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11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12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13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14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15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16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17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18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19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20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21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22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23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24" creationId="{00000000-0000-0000-0000-000000000000}"/>
          </ac:spMkLst>
        </pc:spChg>
        <pc:spChg chg="del mod">
          <ac:chgData name="Hogrefe, Kayla" userId="980ba10f-c66f-46c4-a345-d9f5df883d89" providerId="ADAL" clId="{06529819-00A9-45A1-BD10-58BFDEFD3BD4}" dt="2024-01-02T17:43:28.169" v="398" actId="478"/>
          <ac:spMkLst>
            <pc:docMk/>
            <pc:sldMk cId="0" sldId="256"/>
            <ac:spMk id="25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26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27" creationId="{00000000-0000-0000-0000-000000000000}"/>
          </ac:spMkLst>
        </pc:spChg>
        <pc:spChg chg="del">
          <ac:chgData name="Hogrefe, Kayla" userId="980ba10f-c66f-46c4-a345-d9f5df883d89" providerId="ADAL" clId="{06529819-00A9-45A1-BD10-58BFDEFD3BD4}" dt="2024-01-02T17:36:26.508" v="312" actId="478"/>
          <ac:spMkLst>
            <pc:docMk/>
            <pc:sldMk cId="0" sldId="256"/>
            <ac:spMk id="28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29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8:01:03.399" v="616"/>
          <ac:spMkLst>
            <pc:docMk/>
            <pc:sldMk cId="0" sldId="256"/>
            <ac:spMk id="30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31" creationId="{00000000-0000-0000-0000-000000000000}"/>
          </ac:spMkLst>
        </pc:spChg>
        <pc:spChg chg="del">
          <ac:chgData name="Hogrefe, Kayla" userId="980ba10f-c66f-46c4-a345-d9f5df883d89" providerId="ADAL" clId="{06529819-00A9-45A1-BD10-58BFDEFD3BD4}" dt="2024-01-02T17:35:06.843" v="295" actId="478"/>
          <ac:spMkLst>
            <pc:docMk/>
            <pc:sldMk cId="0" sldId="256"/>
            <ac:spMk id="32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9:21.214" v="596" actId="1076"/>
          <ac:spMkLst>
            <pc:docMk/>
            <pc:sldMk cId="0" sldId="256"/>
            <ac:spMk id="33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34" creationId="{00000000-0000-0000-0000-000000000000}"/>
          </ac:spMkLst>
        </pc:spChg>
        <pc:spChg chg="del">
          <ac:chgData name="Hogrefe, Kayla" userId="980ba10f-c66f-46c4-a345-d9f5df883d89" providerId="ADAL" clId="{06529819-00A9-45A1-BD10-58BFDEFD3BD4}" dt="2024-01-02T17:34:57.887" v="292" actId="478"/>
          <ac:spMkLst>
            <pc:docMk/>
            <pc:sldMk cId="0" sldId="256"/>
            <ac:spMk id="35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36" creationId="{00000000-0000-0000-0000-000000000000}"/>
          </ac:spMkLst>
        </pc:spChg>
        <pc:spChg chg="del">
          <ac:chgData name="Hogrefe, Kayla" userId="980ba10f-c66f-46c4-a345-d9f5df883d89" providerId="ADAL" clId="{06529819-00A9-45A1-BD10-58BFDEFD3BD4}" dt="2024-01-02T17:36:39.923" v="315" actId="478"/>
          <ac:spMkLst>
            <pc:docMk/>
            <pc:sldMk cId="0" sldId="256"/>
            <ac:spMk id="37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38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39" creationId="{00000000-0000-0000-0000-000000000000}"/>
          </ac:spMkLst>
        </pc:spChg>
        <pc:spChg chg="del mod">
          <ac:chgData name="Hogrefe, Kayla" userId="980ba10f-c66f-46c4-a345-d9f5df883d89" providerId="ADAL" clId="{06529819-00A9-45A1-BD10-58BFDEFD3BD4}" dt="2024-01-02T17:45:16.554" v="422" actId="478"/>
          <ac:spMkLst>
            <pc:docMk/>
            <pc:sldMk cId="0" sldId="256"/>
            <ac:spMk id="40" creationId="{00000000-0000-0000-0000-000000000000}"/>
          </ac:spMkLst>
        </pc:spChg>
        <pc:spChg chg="del">
          <ac:chgData name="Hogrefe, Kayla" userId="980ba10f-c66f-46c4-a345-d9f5df883d89" providerId="ADAL" clId="{06529819-00A9-45A1-BD10-58BFDEFD3BD4}" dt="2024-01-02T17:35:28.385" v="301" actId="478"/>
          <ac:spMkLst>
            <pc:docMk/>
            <pc:sldMk cId="0" sldId="256"/>
            <ac:spMk id="41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42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43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44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45" creationId="{00000000-0000-0000-0000-000000000000}"/>
          </ac:spMkLst>
        </pc:spChg>
        <pc:spChg chg="del">
          <ac:chgData name="Hogrefe, Kayla" userId="980ba10f-c66f-46c4-a345-d9f5df883d89" providerId="ADAL" clId="{06529819-00A9-45A1-BD10-58BFDEFD3BD4}" dt="2024-01-02T17:35:40.225" v="304" actId="478"/>
          <ac:spMkLst>
            <pc:docMk/>
            <pc:sldMk cId="0" sldId="256"/>
            <ac:spMk id="46" creationId="{00000000-0000-0000-0000-000000000000}"/>
          </ac:spMkLst>
        </pc:spChg>
        <pc:spChg chg="del">
          <ac:chgData name="Hogrefe, Kayla" userId="980ba10f-c66f-46c4-a345-d9f5df883d89" providerId="ADAL" clId="{06529819-00A9-45A1-BD10-58BFDEFD3BD4}" dt="2024-01-02T17:35:13.956" v="298" actId="478"/>
          <ac:spMkLst>
            <pc:docMk/>
            <pc:sldMk cId="0" sldId="256"/>
            <ac:spMk id="47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48" creationId="{00000000-0000-0000-0000-000000000000}"/>
          </ac:spMkLst>
        </pc:spChg>
        <pc:spChg chg="del mod">
          <ac:chgData name="Hogrefe, Kayla" userId="980ba10f-c66f-46c4-a345-d9f5df883d89" providerId="ADAL" clId="{06529819-00A9-45A1-BD10-58BFDEFD3BD4}" dt="2024-01-02T17:58:50.433" v="591" actId="478"/>
          <ac:spMkLst>
            <pc:docMk/>
            <pc:sldMk cId="0" sldId="256"/>
            <ac:spMk id="49" creationId="{00000000-0000-0000-0000-000000000000}"/>
          </ac:spMkLst>
        </pc:spChg>
        <pc:spChg chg="del mod">
          <ac:chgData name="Hogrefe, Kayla" userId="980ba10f-c66f-46c4-a345-d9f5df883d89" providerId="ADAL" clId="{06529819-00A9-45A1-BD10-58BFDEFD3BD4}" dt="2024-01-02T17:47:30.051" v="464" actId="478"/>
          <ac:spMkLst>
            <pc:docMk/>
            <pc:sldMk cId="0" sldId="256"/>
            <ac:spMk id="50" creationId="{00000000-0000-0000-0000-000000000000}"/>
          </ac:spMkLst>
        </pc:spChg>
        <pc:spChg chg="del mod">
          <ac:chgData name="Hogrefe, Kayla" userId="980ba10f-c66f-46c4-a345-d9f5df883d89" providerId="ADAL" clId="{06529819-00A9-45A1-BD10-58BFDEFD3BD4}" dt="2024-01-02T17:47:24.073" v="461" actId="478"/>
          <ac:spMkLst>
            <pc:docMk/>
            <pc:sldMk cId="0" sldId="256"/>
            <ac:spMk id="51" creationId="{00000000-0000-0000-0000-000000000000}"/>
          </ac:spMkLst>
        </pc:spChg>
        <pc:spChg chg="mod">
          <ac:chgData name="Hogrefe, Kayla" userId="980ba10f-c66f-46c4-a345-d9f5df883d89" providerId="ADAL" clId="{06529819-00A9-45A1-BD10-58BFDEFD3BD4}" dt="2024-01-02T17:51:54.543" v="515" actId="1036"/>
          <ac:spMkLst>
            <pc:docMk/>
            <pc:sldMk cId="0" sldId="256"/>
            <ac:spMk id="52" creationId="{00000000-0000-0000-0000-000000000000}"/>
          </ac:spMkLst>
        </pc:spChg>
        <pc:spChg chg="del mod">
          <ac:chgData name="Hogrefe, Kayla" userId="980ba10f-c66f-46c4-a345-d9f5df883d89" providerId="ADAL" clId="{06529819-00A9-45A1-BD10-58BFDEFD3BD4}" dt="2024-01-02T17:47:20.555" v="460" actId="478"/>
          <ac:spMkLst>
            <pc:docMk/>
            <pc:sldMk cId="0" sldId="256"/>
            <ac:spMk id="53" creationId="{00000000-0000-0000-0000-000000000000}"/>
          </ac:spMkLst>
        </pc:spChg>
        <pc:spChg chg="del mod">
          <ac:chgData name="Hogrefe, Kayla" userId="980ba10f-c66f-46c4-a345-d9f5df883d89" providerId="ADAL" clId="{06529819-00A9-45A1-BD10-58BFDEFD3BD4}" dt="2024-01-02T17:42:58.376" v="393" actId="478"/>
          <ac:spMkLst>
            <pc:docMk/>
            <pc:sldMk cId="0" sldId="256"/>
            <ac:spMk id="54" creationId="{00000000-0000-0000-0000-000000000000}"/>
          </ac:spMkLst>
        </pc:spChg>
        <pc:spChg chg="del mod">
          <ac:chgData name="Hogrefe, Kayla" userId="980ba10f-c66f-46c4-a345-d9f5df883d89" providerId="ADAL" clId="{06529819-00A9-45A1-BD10-58BFDEFD3BD4}" dt="2024-01-02T17:34:03.320" v="238" actId="478"/>
          <ac:spMkLst>
            <pc:docMk/>
            <pc:sldMk cId="0" sldId="256"/>
            <ac:spMk id="55" creationId="{00000000-0000-0000-0000-000000000000}"/>
          </ac:spMkLst>
        </pc:spChg>
        <pc:spChg chg="del mod">
          <ac:chgData name="Hogrefe, Kayla" userId="980ba10f-c66f-46c4-a345-d9f5df883d89" providerId="ADAL" clId="{06529819-00A9-45A1-BD10-58BFDEFD3BD4}" dt="2024-01-02T17:42:58.376" v="395"/>
          <ac:spMkLst>
            <pc:docMk/>
            <pc:sldMk cId="0" sldId="256"/>
            <ac:spMk id="56" creationId="{00000000-0000-0000-0000-000000000000}"/>
          </ac:spMkLst>
        </pc:spChg>
        <pc:spChg chg="add del mod">
          <ac:chgData name="Hogrefe, Kayla" userId="980ba10f-c66f-46c4-a345-d9f5df883d89" providerId="ADAL" clId="{06529819-00A9-45A1-BD10-58BFDEFD3BD4}" dt="2024-01-02T18:03:02.192" v="639" actId="3064"/>
          <ac:spMkLst>
            <pc:docMk/>
            <pc:sldMk cId="0" sldId="256"/>
            <ac:spMk id="57" creationId="{00000000-0000-0000-0000-000000000000}"/>
          </ac:spMkLst>
        </pc:spChg>
        <pc:spChg chg="add del mod">
          <ac:chgData name="Hogrefe, Kayla" userId="980ba10f-c66f-46c4-a345-d9f5df883d89" providerId="ADAL" clId="{06529819-00A9-45A1-BD10-58BFDEFD3BD4}" dt="2024-01-02T17:01:10.635" v="61" actId="6264"/>
          <ac:spMkLst>
            <pc:docMk/>
            <pc:sldMk cId="0" sldId="256"/>
            <ac:spMk id="58" creationId="{6C74D3F6-31DB-B8E2-E8D0-80D1DB3A3A07}"/>
          </ac:spMkLst>
        </pc:spChg>
        <pc:spChg chg="add del mod ord">
          <ac:chgData name="Hogrefe, Kayla" userId="980ba10f-c66f-46c4-a345-d9f5df883d89" providerId="ADAL" clId="{06529819-00A9-45A1-BD10-58BFDEFD3BD4}" dt="2024-01-02T17:41:39.626" v="371"/>
          <ac:spMkLst>
            <pc:docMk/>
            <pc:sldMk cId="0" sldId="256"/>
            <ac:spMk id="59" creationId="{4B2236E6-EF9A-71D2-2BF5-3B4C48104040}"/>
          </ac:spMkLst>
        </pc:spChg>
        <pc:spChg chg="add mod ord">
          <ac:chgData name="Hogrefe, Kayla" userId="980ba10f-c66f-46c4-a345-d9f5df883d89" providerId="ADAL" clId="{06529819-00A9-45A1-BD10-58BFDEFD3BD4}" dt="2024-01-02T17:47:45.097" v="466" actId="1076"/>
          <ac:spMkLst>
            <pc:docMk/>
            <pc:sldMk cId="0" sldId="256"/>
            <ac:spMk id="60" creationId="{92A42200-5C34-9ED5-9175-0DAEFAFB9401}"/>
          </ac:spMkLst>
        </pc:spChg>
        <pc:spChg chg="add 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61" creationId="{2DB0B181-055E-CFE0-D17F-4D0037FA134B}"/>
          </ac:spMkLst>
        </pc:spChg>
        <pc:spChg chg="add 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62" creationId="{0E07EB38-E9E0-6A3F-8CC0-3EA3786B027B}"/>
          </ac:spMkLst>
        </pc:spChg>
        <pc:spChg chg="add mod">
          <ac:chgData name="Hogrefe, Kayla" userId="980ba10f-c66f-46c4-a345-d9f5df883d89" providerId="ADAL" clId="{06529819-00A9-45A1-BD10-58BFDEFD3BD4}" dt="2024-01-02T17:59:27.525" v="598" actId="1076"/>
          <ac:spMkLst>
            <pc:docMk/>
            <pc:sldMk cId="0" sldId="256"/>
            <ac:spMk id="63" creationId="{83C52181-31A4-8868-20A0-08C98343822E}"/>
          </ac:spMkLst>
        </pc:spChg>
        <pc:spChg chg="add 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64" creationId="{713319F3-1153-41F6-676B-27FF70F9FB77}"/>
          </ac:spMkLst>
        </pc:spChg>
        <pc:spChg chg="add 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65" creationId="{07AB8DDD-9646-EE90-93CC-0D4B9F88EAE7}"/>
          </ac:spMkLst>
        </pc:spChg>
        <pc:spChg chg="add 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66" creationId="{7E423DE8-8CCE-B637-3E5D-6EDB9959C448}"/>
          </ac:spMkLst>
        </pc:spChg>
        <pc:spChg chg="add mod">
          <ac:chgData name="Hogrefe, Kayla" userId="980ba10f-c66f-46c4-a345-d9f5df883d89" providerId="ADAL" clId="{06529819-00A9-45A1-BD10-58BFDEFD3BD4}" dt="2024-01-02T17:59:36.644" v="600" actId="1038"/>
          <ac:spMkLst>
            <pc:docMk/>
            <pc:sldMk cId="0" sldId="256"/>
            <ac:spMk id="67" creationId="{D81EAF36-5519-AD2C-09FF-2BA3454F1379}"/>
          </ac:spMkLst>
        </pc:spChg>
        <pc:spChg chg="add mod">
          <ac:chgData name="Hogrefe, Kayla" userId="980ba10f-c66f-46c4-a345-d9f5df883d89" providerId="ADAL" clId="{06529819-00A9-45A1-BD10-58BFDEFD3BD4}" dt="2024-01-02T18:01:47.869" v="620" actId="1076"/>
          <ac:spMkLst>
            <pc:docMk/>
            <pc:sldMk cId="0" sldId="256"/>
            <ac:spMk id="68" creationId="{DEC70BE3-E8C5-9327-3585-ED6557839BF9}"/>
          </ac:spMkLst>
        </pc:spChg>
        <pc:spChg chg="add mod">
          <ac:chgData name="Hogrefe, Kayla" userId="980ba10f-c66f-46c4-a345-d9f5df883d89" providerId="ADAL" clId="{06529819-00A9-45A1-BD10-58BFDEFD3BD4}" dt="2024-01-02T17:50:38.286" v="500" actId="1038"/>
          <ac:spMkLst>
            <pc:docMk/>
            <pc:sldMk cId="0" sldId="256"/>
            <ac:spMk id="69" creationId="{BB768CBD-4202-81F2-50AA-7FA0454BE57F}"/>
          </ac:spMkLst>
        </pc:spChg>
        <pc:spChg chg="add del mod">
          <ac:chgData name="Hogrefe, Kayla" userId="980ba10f-c66f-46c4-a345-d9f5df883d89" providerId="ADAL" clId="{06529819-00A9-45A1-BD10-58BFDEFD3BD4}" dt="2024-01-02T17:52:49.093" v="523" actId="478"/>
          <ac:spMkLst>
            <pc:docMk/>
            <pc:sldMk cId="0" sldId="256"/>
            <ac:spMk id="70" creationId="{6E2CE503-30D6-D017-B669-CFB8AFAB15DB}"/>
          </ac:spMkLst>
        </pc:spChg>
        <pc:spChg chg="add del mod">
          <ac:chgData name="Hogrefe, Kayla" userId="980ba10f-c66f-46c4-a345-d9f5df883d89" providerId="ADAL" clId="{06529819-00A9-45A1-BD10-58BFDEFD3BD4}" dt="2024-01-02T17:53:59.133" v="537" actId="478"/>
          <ac:spMkLst>
            <pc:docMk/>
            <pc:sldMk cId="0" sldId="256"/>
            <ac:spMk id="71" creationId="{D2E0873A-6BB6-10E6-A8DE-2B3AA2399620}"/>
          </ac:spMkLst>
        </pc:spChg>
        <pc:spChg chg="add del mod">
          <ac:chgData name="Hogrefe, Kayla" userId="980ba10f-c66f-46c4-a345-d9f5df883d89" providerId="ADAL" clId="{06529819-00A9-45A1-BD10-58BFDEFD3BD4}" dt="2024-01-02T17:55:18.471" v="552" actId="478"/>
          <ac:spMkLst>
            <pc:docMk/>
            <pc:sldMk cId="0" sldId="256"/>
            <ac:spMk id="72" creationId="{F9A3771E-BA1C-0D82-DD9E-FB182C1DCB55}"/>
          </ac:spMkLst>
        </pc:spChg>
        <pc:spChg chg="add mod">
          <ac:chgData name="Hogrefe, Kayla" userId="980ba10f-c66f-46c4-a345-d9f5df883d89" providerId="ADAL" clId="{06529819-00A9-45A1-BD10-58BFDEFD3BD4}" dt="2024-01-02T17:57:22.780" v="574" actId="14100"/>
          <ac:spMkLst>
            <pc:docMk/>
            <pc:sldMk cId="0" sldId="256"/>
            <ac:spMk id="73" creationId="{47E556B7-DB85-2F78-BF76-7E9B237670B3}"/>
          </ac:spMkLst>
        </pc:spChg>
        <pc:spChg chg="add mod">
          <ac:chgData name="Hogrefe, Kayla" userId="980ba10f-c66f-46c4-a345-d9f5df883d89" providerId="ADAL" clId="{06529819-00A9-45A1-BD10-58BFDEFD3BD4}" dt="2024-01-02T17:57:31.428" v="575" actId="14100"/>
          <ac:spMkLst>
            <pc:docMk/>
            <pc:sldMk cId="0" sldId="256"/>
            <ac:spMk id="74" creationId="{C0203951-16A3-7301-78D5-1B711C2838C7}"/>
          </ac:spMkLst>
        </pc:spChg>
        <pc:spChg chg="add del mod">
          <ac:chgData name="Hogrefe, Kayla" userId="980ba10f-c66f-46c4-a345-d9f5df883d89" providerId="ADAL" clId="{06529819-00A9-45A1-BD10-58BFDEFD3BD4}" dt="2024-01-02T17:59:48.330" v="601" actId="478"/>
          <ac:spMkLst>
            <pc:docMk/>
            <pc:sldMk cId="0" sldId="256"/>
            <ac:spMk id="75" creationId="{D40FA997-3330-F5AB-5726-29203A5498AB}"/>
          </ac:spMkLst>
        </pc:spChg>
        <pc:spChg chg="add mod">
          <ac:chgData name="Hogrefe, Kayla" userId="980ba10f-c66f-46c4-a345-d9f5df883d89" providerId="ADAL" clId="{06529819-00A9-45A1-BD10-58BFDEFD3BD4}" dt="2024-01-02T17:59:08.067" v="593" actId="1076"/>
          <ac:spMkLst>
            <pc:docMk/>
            <pc:sldMk cId="0" sldId="256"/>
            <ac:spMk id="76" creationId="{C80FDC54-42A2-C641-330C-09499AE1E467}"/>
          </ac:spMkLst>
        </pc:spChg>
        <pc:spChg chg="add mod">
          <ac:chgData name="Hogrefe, Kayla" userId="980ba10f-c66f-46c4-a345-d9f5df883d89" providerId="ADAL" clId="{06529819-00A9-45A1-BD10-58BFDEFD3BD4}" dt="2024-01-02T18:00:16.212" v="609" actId="1035"/>
          <ac:spMkLst>
            <pc:docMk/>
            <pc:sldMk cId="0" sldId="256"/>
            <ac:spMk id="77" creationId="{EDCB5075-2948-1944-96A4-30C5ADC1B0C8}"/>
          </ac:spMkLst>
        </pc:spChg>
      </pc:sldChg>
    </pc:docChg>
  </pc:docChgLst>
  <pc:docChgLst>
    <pc:chgData name="Hogrefe, Kayla" userId="980ba10f-c66f-46c4-a345-d9f5df883d89" providerId="ADAL" clId="{4EEDA913-59B5-47F2-8A3E-99B1A3D6D5F6}"/>
    <pc:docChg chg="custSel modSld replTag delTag">
      <pc:chgData name="Hogrefe, Kayla" userId="980ba10f-c66f-46c4-a345-d9f5df883d89" providerId="ADAL" clId="{4EEDA913-59B5-47F2-8A3E-99B1A3D6D5F6}" dt="2024-02-15T17:34:36.095" v="5" actId="207"/>
      <pc:docMkLst>
        <pc:docMk/>
      </pc:docMkLst>
      <pc:sldChg chg="modSp mod replTag delTag">
        <pc:chgData name="Hogrefe, Kayla" userId="980ba10f-c66f-46c4-a345-d9f5df883d89" providerId="ADAL" clId="{4EEDA913-59B5-47F2-8A3E-99B1A3D6D5F6}" dt="2024-02-15T17:34:36.095" v="5" actId="207"/>
        <pc:sldMkLst>
          <pc:docMk/>
          <pc:sldMk cId="0" sldId="256"/>
        </pc:sldMkLst>
        <pc:spChg chg="mod">
          <ac:chgData name="Hogrefe, Kayla" userId="980ba10f-c66f-46c4-a345-d9f5df883d89" providerId="ADAL" clId="{4EEDA913-59B5-47F2-8A3E-99B1A3D6D5F6}" dt="2024-02-15T17:34:36.095" v="5" actId="207"/>
          <ac:spMkLst>
            <pc:docMk/>
            <pc:sldMk cId="0" sldId="256"/>
            <ac:spMk id="20" creationId="{00000000-0000-0000-0000-000000000000}"/>
          </ac:spMkLst>
        </pc:spChg>
        <pc:spChg chg="mod">
          <ac:chgData name="Hogrefe, Kayla" userId="980ba10f-c66f-46c4-a345-d9f5df883d89" providerId="ADAL" clId="{4EEDA913-59B5-47F2-8A3E-99B1A3D6D5F6}" dt="2024-02-15T17:34:31.222" v="4" actId="207"/>
          <ac:spMkLst>
            <pc:docMk/>
            <pc:sldMk cId="0" sldId="256"/>
            <ac:spMk id="76" creationId="{C80FDC54-42A2-C641-330C-09499AE1E46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51637"/>
            <a:ext cx="7332980" cy="361950"/>
          </a:xfrm>
          <a:custGeom>
            <a:avLst/>
            <a:gdLst/>
            <a:ahLst/>
            <a:cxnLst/>
            <a:rect l="l" t="t" r="r" b="b"/>
            <a:pathLst>
              <a:path w="7332980" h="361950">
                <a:moveTo>
                  <a:pt x="0" y="361949"/>
                </a:moveTo>
                <a:lnTo>
                  <a:pt x="7332726" y="361949"/>
                </a:lnTo>
                <a:lnTo>
                  <a:pt x="7332726" y="0"/>
                </a:lnTo>
                <a:lnTo>
                  <a:pt x="0" y="0"/>
                </a:lnTo>
                <a:lnTo>
                  <a:pt x="0" y="361949"/>
                </a:lnTo>
                <a:close/>
              </a:path>
            </a:pathLst>
          </a:custGeom>
          <a:solidFill>
            <a:srgbClr val="000E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4611" y="112775"/>
            <a:ext cx="11542776" cy="361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olicy.uconn.edu/2011/05/17/policy-on-consulting-for-faculty-and-members-of-the-faculty-bargaining-unit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https://portal.ct.gov/-/media/Ethics/Guides/Currently-Posted-Guides/Necessary-Expenses-Guide-Rev-January-2020.pdf" TargetMode="External"/><Relationship Id="rId5" Type="http://schemas.openxmlformats.org/officeDocument/2006/relationships/hyperlink" Target="https://www.oseapps.ct.gov/NewLobbyist/NecessaryExpenses/NEHome.aspx" TargetMode="External"/><Relationship Id="rId4" Type="http://schemas.openxmlformats.org/officeDocument/2006/relationships/hyperlink" Target="https://hclleap-prod2.its.uconn.edu/apps/login/org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92A42200-5C34-9ED5-9175-0DAEFAFB9401}"/>
              </a:ext>
            </a:extLst>
          </p:cNvPr>
          <p:cNvSpPr/>
          <p:nvPr/>
        </p:nvSpPr>
        <p:spPr>
          <a:xfrm>
            <a:off x="0" y="58918"/>
            <a:ext cx="7452104" cy="4905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925" y="321161"/>
            <a:ext cx="11442150" cy="443711"/>
          </a:xfr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en-US" sz="28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Necessary Expenses/Gifts to the State Disclosure Flowchart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11845" y="6459254"/>
            <a:ext cx="3402219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INDIVIDUAL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RESPONSIBILITY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•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INSTITUTIONAL</a:t>
            </a:r>
            <a:r>
              <a:rPr sz="900" spc="-8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SUCCESS</a:t>
            </a:r>
            <a:endParaRPr sz="900" dirty="0">
              <a:solidFill>
                <a:srgbClr val="000E2F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30458" y="6447978"/>
            <a:ext cx="1422399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900" u="sng" spc="-5" dirty="0">
                <a:solidFill>
                  <a:srgbClr val="000E2F"/>
                </a:solidFill>
                <a:uFill>
                  <a:solidFill>
                    <a:srgbClr val="0562C1"/>
                  </a:solidFill>
                </a:uFill>
                <a:latin typeface="Gotham" pitchFamily="50" charset="0"/>
                <a:cs typeface="Gotham" pitchFamily="50" charset="0"/>
              </a:rPr>
              <a:t>compliance.uconn.edu</a:t>
            </a:r>
            <a:endParaRPr sz="900" dirty="0">
              <a:solidFill>
                <a:srgbClr val="000E2F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51100" y="3143871"/>
            <a:ext cx="1421130" cy="1038225"/>
          </a:xfrm>
          <a:custGeom>
            <a:avLst/>
            <a:gdLst/>
            <a:ahLst/>
            <a:cxnLst/>
            <a:rect l="l" t="t" r="r" b="b"/>
            <a:pathLst>
              <a:path w="1421129" h="1038225">
                <a:moveTo>
                  <a:pt x="1248156" y="0"/>
                </a:moveTo>
                <a:lnTo>
                  <a:pt x="172974" y="0"/>
                </a:lnTo>
                <a:lnTo>
                  <a:pt x="127000" y="6180"/>
                </a:lnTo>
                <a:lnTo>
                  <a:pt x="85682" y="23622"/>
                </a:lnTo>
                <a:lnTo>
                  <a:pt x="50673" y="50673"/>
                </a:lnTo>
                <a:lnTo>
                  <a:pt x="23621" y="85682"/>
                </a:lnTo>
                <a:lnTo>
                  <a:pt x="6180" y="127000"/>
                </a:lnTo>
                <a:lnTo>
                  <a:pt x="0" y="172974"/>
                </a:lnTo>
                <a:lnTo>
                  <a:pt x="0" y="864869"/>
                </a:lnTo>
                <a:lnTo>
                  <a:pt x="6180" y="910844"/>
                </a:lnTo>
                <a:lnTo>
                  <a:pt x="23621" y="952161"/>
                </a:lnTo>
                <a:lnTo>
                  <a:pt x="50672" y="987171"/>
                </a:lnTo>
                <a:lnTo>
                  <a:pt x="85682" y="1014222"/>
                </a:lnTo>
                <a:lnTo>
                  <a:pt x="127000" y="1031663"/>
                </a:lnTo>
                <a:lnTo>
                  <a:pt x="172974" y="1037844"/>
                </a:lnTo>
                <a:lnTo>
                  <a:pt x="1248156" y="1037844"/>
                </a:lnTo>
                <a:lnTo>
                  <a:pt x="1294129" y="1031663"/>
                </a:lnTo>
                <a:lnTo>
                  <a:pt x="1335447" y="1014222"/>
                </a:lnTo>
                <a:lnTo>
                  <a:pt x="1370457" y="987171"/>
                </a:lnTo>
                <a:lnTo>
                  <a:pt x="1397508" y="952161"/>
                </a:lnTo>
                <a:lnTo>
                  <a:pt x="1414949" y="910844"/>
                </a:lnTo>
                <a:lnTo>
                  <a:pt x="1421130" y="864869"/>
                </a:lnTo>
                <a:lnTo>
                  <a:pt x="1421130" y="172974"/>
                </a:lnTo>
                <a:lnTo>
                  <a:pt x="1414949" y="127000"/>
                </a:lnTo>
                <a:lnTo>
                  <a:pt x="1397508" y="85682"/>
                </a:lnTo>
                <a:lnTo>
                  <a:pt x="1370457" y="50673"/>
                </a:lnTo>
                <a:lnTo>
                  <a:pt x="1335447" y="23622"/>
                </a:lnTo>
                <a:lnTo>
                  <a:pt x="1294130" y="6180"/>
                </a:lnTo>
                <a:lnTo>
                  <a:pt x="1248156" y="0"/>
                </a:lnTo>
                <a:close/>
              </a:path>
            </a:pathLst>
          </a:custGeom>
          <a:solidFill>
            <a:srgbClr val="002A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46681" y="1457454"/>
            <a:ext cx="1292860" cy="1054100"/>
          </a:xfrm>
          <a:custGeom>
            <a:avLst/>
            <a:gdLst/>
            <a:ahLst/>
            <a:cxnLst/>
            <a:rect l="l" t="t" r="r" b="b"/>
            <a:pathLst>
              <a:path w="1292860" h="1054100">
                <a:moveTo>
                  <a:pt x="1116711" y="0"/>
                </a:moveTo>
                <a:lnTo>
                  <a:pt x="175641" y="0"/>
                </a:lnTo>
                <a:lnTo>
                  <a:pt x="128940" y="6272"/>
                </a:lnTo>
                <a:lnTo>
                  <a:pt x="86980" y="23974"/>
                </a:lnTo>
                <a:lnTo>
                  <a:pt x="51434" y="51434"/>
                </a:lnTo>
                <a:lnTo>
                  <a:pt x="23974" y="86980"/>
                </a:lnTo>
                <a:lnTo>
                  <a:pt x="6272" y="128940"/>
                </a:lnTo>
                <a:lnTo>
                  <a:pt x="0" y="175640"/>
                </a:lnTo>
                <a:lnTo>
                  <a:pt x="0" y="878204"/>
                </a:lnTo>
                <a:lnTo>
                  <a:pt x="6272" y="924905"/>
                </a:lnTo>
                <a:lnTo>
                  <a:pt x="23974" y="966865"/>
                </a:lnTo>
                <a:lnTo>
                  <a:pt x="51435" y="1002410"/>
                </a:lnTo>
                <a:lnTo>
                  <a:pt x="86980" y="1029871"/>
                </a:lnTo>
                <a:lnTo>
                  <a:pt x="128940" y="1047573"/>
                </a:lnTo>
                <a:lnTo>
                  <a:pt x="175641" y="1053845"/>
                </a:lnTo>
                <a:lnTo>
                  <a:pt x="1116711" y="1053845"/>
                </a:lnTo>
                <a:lnTo>
                  <a:pt x="1163411" y="1047573"/>
                </a:lnTo>
                <a:lnTo>
                  <a:pt x="1205371" y="1029871"/>
                </a:lnTo>
                <a:lnTo>
                  <a:pt x="1240917" y="1002410"/>
                </a:lnTo>
                <a:lnTo>
                  <a:pt x="1268377" y="966865"/>
                </a:lnTo>
                <a:lnTo>
                  <a:pt x="1286079" y="924905"/>
                </a:lnTo>
                <a:lnTo>
                  <a:pt x="1292352" y="878204"/>
                </a:lnTo>
                <a:lnTo>
                  <a:pt x="1292352" y="175640"/>
                </a:lnTo>
                <a:lnTo>
                  <a:pt x="1286079" y="128940"/>
                </a:lnTo>
                <a:lnTo>
                  <a:pt x="1268377" y="86980"/>
                </a:lnTo>
                <a:lnTo>
                  <a:pt x="1240917" y="51434"/>
                </a:lnTo>
                <a:lnTo>
                  <a:pt x="1205371" y="23974"/>
                </a:lnTo>
                <a:lnTo>
                  <a:pt x="1163411" y="6272"/>
                </a:lnTo>
                <a:lnTo>
                  <a:pt x="1116711" y="0"/>
                </a:lnTo>
                <a:close/>
              </a:path>
            </a:pathLst>
          </a:custGeom>
          <a:solidFill>
            <a:srgbClr val="002A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636722" y="1548417"/>
            <a:ext cx="1108203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Going </a:t>
            </a:r>
            <a:r>
              <a:rPr sz="9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to a  </a:t>
            </a: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conference </a:t>
            </a:r>
            <a:r>
              <a:rPr sz="9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as a  </a:t>
            </a: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state employee</a:t>
            </a:r>
            <a:r>
              <a:rPr sz="900" spc="-8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that includes </a:t>
            </a: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overnight travel or out-of-state</a:t>
            </a:r>
            <a:r>
              <a:rPr sz="900" spc="-2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travel?</a:t>
            </a:r>
            <a:endParaRPr sz="900" dirty="0">
              <a:solidFill>
                <a:schemeClr val="bg1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903041" y="5490721"/>
            <a:ext cx="3324225" cy="763270"/>
          </a:xfrm>
          <a:custGeom>
            <a:avLst/>
            <a:gdLst/>
            <a:ahLst/>
            <a:cxnLst/>
            <a:rect l="l" t="t" r="r" b="b"/>
            <a:pathLst>
              <a:path w="3324225" h="763270">
                <a:moveTo>
                  <a:pt x="3196717" y="0"/>
                </a:moveTo>
                <a:lnTo>
                  <a:pt x="127127" y="0"/>
                </a:lnTo>
                <a:lnTo>
                  <a:pt x="77634" y="9987"/>
                </a:lnTo>
                <a:lnTo>
                  <a:pt x="37226" y="37226"/>
                </a:lnTo>
                <a:lnTo>
                  <a:pt x="9987" y="77634"/>
                </a:lnTo>
                <a:lnTo>
                  <a:pt x="0" y="127126"/>
                </a:lnTo>
                <a:lnTo>
                  <a:pt x="0" y="635634"/>
                </a:lnTo>
                <a:lnTo>
                  <a:pt x="9987" y="685116"/>
                </a:lnTo>
                <a:lnTo>
                  <a:pt x="37226" y="725525"/>
                </a:lnTo>
                <a:lnTo>
                  <a:pt x="77634" y="752771"/>
                </a:lnTo>
                <a:lnTo>
                  <a:pt x="127127" y="762761"/>
                </a:lnTo>
                <a:lnTo>
                  <a:pt x="3196717" y="762761"/>
                </a:lnTo>
                <a:lnTo>
                  <a:pt x="3246209" y="752771"/>
                </a:lnTo>
                <a:lnTo>
                  <a:pt x="3286617" y="725525"/>
                </a:lnTo>
                <a:lnTo>
                  <a:pt x="3313856" y="685116"/>
                </a:lnTo>
                <a:lnTo>
                  <a:pt x="3323844" y="635634"/>
                </a:lnTo>
                <a:lnTo>
                  <a:pt x="3323844" y="127126"/>
                </a:lnTo>
                <a:lnTo>
                  <a:pt x="3313856" y="77634"/>
                </a:lnTo>
                <a:lnTo>
                  <a:pt x="3286617" y="37226"/>
                </a:lnTo>
                <a:lnTo>
                  <a:pt x="3246209" y="9987"/>
                </a:lnTo>
                <a:lnTo>
                  <a:pt x="3196717" y="0"/>
                </a:lnTo>
                <a:close/>
              </a:path>
            </a:pathLst>
          </a:custGeom>
          <a:solidFill>
            <a:srgbClr val="A4C8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169739" y="5578986"/>
            <a:ext cx="283273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Do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NOT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need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to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fill out</a:t>
            </a:r>
            <a:r>
              <a:rPr sz="900" spc="-5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the</a:t>
            </a:r>
          </a:p>
          <a:p>
            <a:pPr marL="12700" marR="5080" algn="ctr">
              <a:lnSpc>
                <a:spcPct val="100000"/>
              </a:lnSpc>
            </a:pP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form; however,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you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should consult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all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relevant outside  employment policies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and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bargaining unit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contract language.</a:t>
            </a:r>
          </a:p>
        </p:txBody>
      </p:sp>
      <p:sp>
        <p:nvSpPr>
          <p:cNvPr id="10" name="object 10"/>
          <p:cNvSpPr/>
          <p:nvPr/>
        </p:nvSpPr>
        <p:spPr>
          <a:xfrm>
            <a:off x="5313758" y="1467361"/>
            <a:ext cx="916940" cy="1051560"/>
          </a:xfrm>
          <a:custGeom>
            <a:avLst/>
            <a:gdLst/>
            <a:ahLst/>
            <a:cxnLst/>
            <a:rect l="l" t="t" r="r" b="b"/>
            <a:pathLst>
              <a:path w="916939" h="1051560">
                <a:moveTo>
                  <a:pt x="763905" y="0"/>
                </a:moveTo>
                <a:lnTo>
                  <a:pt x="152781" y="0"/>
                </a:lnTo>
                <a:lnTo>
                  <a:pt x="104509" y="7793"/>
                </a:lnTo>
                <a:lnTo>
                  <a:pt x="62572" y="29492"/>
                </a:lnTo>
                <a:lnTo>
                  <a:pt x="29492" y="62572"/>
                </a:lnTo>
                <a:lnTo>
                  <a:pt x="7793" y="104509"/>
                </a:lnTo>
                <a:lnTo>
                  <a:pt x="0" y="152780"/>
                </a:lnTo>
                <a:lnTo>
                  <a:pt x="0" y="898778"/>
                </a:lnTo>
                <a:lnTo>
                  <a:pt x="7793" y="947050"/>
                </a:lnTo>
                <a:lnTo>
                  <a:pt x="29492" y="988987"/>
                </a:lnTo>
                <a:lnTo>
                  <a:pt x="62572" y="1022067"/>
                </a:lnTo>
                <a:lnTo>
                  <a:pt x="104509" y="1043766"/>
                </a:lnTo>
                <a:lnTo>
                  <a:pt x="152781" y="1051559"/>
                </a:lnTo>
                <a:lnTo>
                  <a:pt x="763905" y="1051559"/>
                </a:lnTo>
                <a:lnTo>
                  <a:pt x="812176" y="1043766"/>
                </a:lnTo>
                <a:lnTo>
                  <a:pt x="854113" y="1022067"/>
                </a:lnTo>
                <a:lnTo>
                  <a:pt x="887193" y="988987"/>
                </a:lnTo>
                <a:lnTo>
                  <a:pt x="908892" y="947050"/>
                </a:lnTo>
                <a:lnTo>
                  <a:pt x="916686" y="898778"/>
                </a:lnTo>
                <a:lnTo>
                  <a:pt x="916686" y="152780"/>
                </a:lnTo>
                <a:lnTo>
                  <a:pt x="908892" y="104509"/>
                </a:lnTo>
                <a:lnTo>
                  <a:pt x="887193" y="62572"/>
                </a:lnTo>
                <a:lnTo>
                  <a:pt x="854113" y="29492"/>
                </a:lnTo>
                <a:lnTo>
                  <a:pt x="812176" y="7793"/>
                </a:lnTo>
                <a:lnTo>
                  <a:pt x="763905" y="0"/>
                </a:lnTo>
                <a:close/>
              </a:path>
            </a:pathLst>
          </a:custGeom>
          <a:solidFill>
            <a:srgbClr val="002A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378109" y="1721213"/>
            <a:ext cx="77787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Receiving</a:t>
            </a:r>
            <a:endParaRPr sz="900" dirty="0">
              <a:solidFill>
                <a:schemeClr val="bg1"/>
              </a:solidFill>
              <a:latin typeface="Gotham" pitchFamily="50" charset="0"/>
              <a:cs typeface="Gotham" pitchFamily="50" charset="0"/>
            </a:endParaRPr>
          </a:p>
          <a:p>
            <a:pPr marL="12700" marR="5080" algn="ctr">
              <a:lnSpc>
                <a:spcPct val="100000"/>
              </a:lnSpc>
            </a:pPr>
            <a:r>
              <a:rPr sz="9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$$ in excess</a:t>
            </a:r>
            <a:r>
              <a:rPr sz="900" spc="-1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of  necessary  </a:t>
            </a:r>
            <a:r>
              <a:rPr sz="9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expenses?</a:t>
            </a:r>
          </a:p>
        </p:txBody>
      </p:sp>
      <p:sp>
        <p:nvSpPr>
          <p:cNvPr id="12" name="object 12"/>
          <p:cNvSpPr/>
          <p:nvPr/>
        </p:nvSpPr>
        <p:spPr>
          <a:xfrm>
            <a:off x="8707452" y="1447800"/>
            <a:ext cx="1323975" cy="1062355"/>
          </a:xfrm>
          <a:custGeom>
            <a:avLst/>
            <a:gdLst/>
            <a:ahLst/>
            <a:cxnLst/>
            <a:rect l="l" t="t" r="r" b="b"/>
            <a:pathLst>
              <a:path w="1323975" h="1062355">
                <a:moveTo>
                  <a:pt x="1146556" y="0"/>
                </a:moveTo>
                <a:lnTo>
                  <a:pt x="177038" y="0"/>
                </a:lnTo>
                <a:lnTo>
                  <a:pt x="129969" y="6322"/>
                </a:lnTo>
                <a:lnTo>
                  <a:pt x="87677" y="24167"/>
                </a:lnTo>
                <a:lnTo>
                  <a:pt x="51847" y="51847"/>
                </a:lnTo>
                <a:lnTo>
                  <a:pt x="24167" y="87677"/>
                </a:lnTo>
                <a:lnTo>
                  <a:pt x="6322" y="129969"/>
                </a:lnTo>
                <a:lnTo>
                  <a:pt x="0" y="177037"/>
                </a:lnTo>
                <a:lnTo>
                  <a:pt x="0" y="885189"/>
                </a:lnTo>
                <a:lnTo>
                  <a:pt x="6322" y="932258"/>
                </a:lnTo>
                <a:lnTo>
                  <a:pt x="24167" y="974550"/>
                </a:lnTo>
                <a:lnTo>
                  <a:pt x="51847" y="1010380"/>
                </a:lnTo>
                <a:lnTo>
                  <a:pt x="87677" y="1038060"/>
                </a:lnTo>
                <a:lnTo>
                  <a:pt x="129969" y="1055905"/>
                </a:lnTo>
                <a:lnTo>
                  <a:pt x="177038" y="1062228"/>
                </a:lnTo>
                <a:lnTo>
                  <a:pt x="1146556" y="1062228"/>
                </a:lnTo>
                <a:lnTo>
                  <a:pt x="1193624" y="1055905"/>
                </a:lnTo>
                <a:lnTo>
                  <a:pt x="1235916" y="1038060"/>
                </a:lnTo>
                <a:lnTo>
                  <a:pt x="1271746" y="1010380"/>
                </a:lnTo>
                <a:lnTo>
                  <a:pt x="1299426" y="974550"/>
                </a:lnTo>
                <a:lnTo>
                  <a:pt x="1317271" y="932258"/>
                </a:lnTo>
                <a:lnTo>
                  <a:pt x="1323594" y="885189"/>
                </a:lnTo>
                <a:lnTo>
                  <a:pt x="1323594" y="177037"/>
                </a:lnTo>
                <a:lnTo>
                  <a:pt x="1317271" y="129969"/>
                </a:lnTo>
                <a:lnTo>
                  <a:pt x="1299426" y="87677"/>
                </a:lnTo>
                <a:lnTo>
                  <a:pt x="1271746" y="51847"/>
                </a:lnTo>
                <a:lnTo>
                  <a:pt x="1235916" y="24167"/>
                </a:lnTo>
                <a:lnTo>
                  <a:pt x="1193624" y="6322"/>
                </a:lnTo>
                <a:lnTo>
                  <a:pt x="1146556" y="0"/>
                </a:lnTo>
                <a:close/>
              </a:path>
            </a:pathLst>
          </a:custGeom>
          <a:solidFill>
            <a:srgbClr val="002A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776478" y="1492837"/>
            <a:ext cx="1160906" cy="98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 marR="6985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Federal</a:t>
            </a:r>
            <a:r>
              <a:rPr sz="900" spc="-7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Government </a:t>
            </a: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or </a:t>
            </a:r>
            <a:r>
              <a:rPr sz="9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a </a:t>
            </a: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State </a:t>
            </a:r>
            <a:r>
              <a:rPr sz="9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Government</a:t>
            </a:r>
            <a:r>
              <a:rPr sz="900" spc="-9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paying</a:t>
            </a:r>
            <a:r>
              <a:rPr lang="en-US"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/</a:t>
            </a:r>
            <a:r>
              <a:rPr sz="9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reimbursing </a:t>
            </a:r>
            <a:r>
              <a:rPr sz="9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the  </a:t>
            </a: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necessary</a:t>
            </a:r>
            <a:r>
              <a:rPr sz="900" spc="-8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expenses?</a:t>
            </a:r>
          </a:p>
        </p:txBody>
      </p:sp>
      <p:sp>
        <p:nvSpPr>
          <p:cNvPr id="14" name="object 14"/>
          <p:cNvSpPr/>
          <p:nvPr/>
        </p:nvSpPr>
        <p:spPr>
          <a:xfrm>
            <a:off x="3583256" y="4042921"/>
            <a:ext cx="864869" cy="801370"/>
          </a:xfrm>
          <a:custGeom>
            <a:avLst/>
            <a:gdLst/>
            <a:ahLst/>
            <a:cxnLst/>
            <a:rect l="l" t="t" r="r" b="b"/>
            <a:pathLst>
              <a:path w="864870" h="801370">
                <a:moveTo>
                  <a:pt x="731393" y="0"/>
                </a:moveTo>
                <a:lnTo>
                  <a:pt x="133477" y="0"/>
                </a:lnTo>
                <a:lnTo>
                  <a:pt x="91309" y="6810"/>
                </a:lnTo>
                <a:lnTo>
                  <a:pt x="54671" y="25769"/>
                </a:lnTo>
                <a:lnTo>
                  <a:pt x="25769" y="54671"/>
                </a:lnTo>
                <a:lnTo>
                  <a:pt x="6810" y="91309"/>
                </a:lnTo>
                <a:lnTo>
                  <a:pt x="0" y="133476"/>
                </a:lnTo>
                <a:lnTo>
                  <a:pt x="0" y="667384"/>
                </a:lnTo>
                <a:lnTo>
                  <a:pt x="6810" y="709552"/>
                </a:lnTo>
                <a:lnTo>
                  <a:pt x="25769" y="746190"/>
                </a:lnTo>
                <a:lnTo>
                  <a:pt x="54671" y="775092"/>
                </a:lnTo>
                <a:lnTo>
                  <a:pt x="91309" y="794051"/>
                </a:lnTo>
                <a:lnTo>
                  <a:pt x="133477" y="800861"/>
                </a:lnTo>
                <a:lnTo>
                  <a:pt x="731393" y="800861"/>
                </a:lnTo>
                <a:lnTo>
                  <a:pt x="773560" y="794051"/>
                </a:lnTo>
                <a:lnTo>
                  <a:pt x="810198" y="775092"/>
                </a:lnTo>
                <a:lnTo>
                  <a:pt x="839100" y="746190"/>
                </a:lnTo>
                <a:lnTo>
                  <a:pt x="858059" y="709552"/>
                </a:lnTo>
                <a:lnTo>
                  <a:pt x="864869" y="667384"/>
                </a:lnTo>
                <a:lnTo>
                  <a:pt x="864869" y="133476"/>
                </a:lnTo>
                <a:lnTo>
                  <a:pt x="858059" y="91309"/>
                </a:lnTo>
                <a:lnTo>
                  <a:pt x="839100" y="54671"/>
                </a:lnTo>
                <a:lnTo>
                  <a:pt x="810198" y="25769"/>
                </a:lnTo>
                <a:lnTo>
                  <a:pt x="773560" y="6810"/>
                </a:lnTo>
                <a:lnTo>
                  <a:pt x="731393" y="0"/>
                </a:lnTo>
                <a:close/>
              </a:path>
            </a:pathLst>
          </a:custGeom>
          <a:solidFill>
            <a:srgbClr val="002A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605479" y="4155200"/>
            <a:ext cx="82206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860" marR="142240" indent="-1905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Faculty  </a:t>
            </a:r>
            <a:r>
              <a:rPr sz="9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m</a:t>
            </a: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e</a:t>
            </a:r>
            <a:r>
              <a:rPr sz="9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mber</a:t>
            </a:r>
          </a:p>
          <a:p>
            <a:pPr marL="12700" marR="5080" algn="ctr">
              <a:lnSpc>
                <a:spcPct val="100000"/>
              </a:lnSpc>
            </a:pP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or </a:t>
            </a:r>
            <a:r>
              <a:rPr sz="9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member</a:t>
            </a:r>
            <a:r>
              <a:rPr sz="900" spc="-9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 </a:t>
            </a:r>
            <a:endParaRPr lang="en-US" sz="900" spc="-95" dirty="0">
              <a:solidFill>
                <a:schemeClr val="bg1"/>
              </a:solidFill>
              <a:latin typeface="Gotham" pitchFamily="50" charset="0"/>
              <a:cs typeface="Gotham" pitchFamily="50" charset="0"/>
            </a:endParaRPr>
          </a:p>
          <a:p>
            <a:pPr marL="12700" marR="5080" algn="ctr">
              <a:lnSpc>
                <a:spcPct val="100000"/>
              </a:lnSpc>
            </a:pP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of AAUP?</a:t>
            </a:r>
            <a:endParaRPr sz="900" dirty="0">
              <a:solidFill>
                <a:schemeClr val="bg1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745621" y="1464502"/>
            <a:ext cx="1422400" cy="1054100"/>
          </a:xfrm>
          <a:custGeom>
            <a:avLst/>
            <a:gdLst/>
            <a:ahLst/>
            <a:cxnLst/>
            <a:rect l="l" t="t" r="r" b="b"/>
            <a:pathLst>
              <a:path w="1422400" h="1054100">
                <a:moveTo>
                  <a:pt x="1246251" y="0"/>
                </a:moveTo>
                <a:lnTo>
                  <a:pt x="175641" y="0"/>
                </a:lnTo>
                <a:lnTo>
                  <a:pt x="128940" y="6272"/>
                </a:lnTo>
                <a:lnTo>
                  <a:pt x="86980" y="23974"/>
                </a:lnTo>
                <a:lnTo>
                  <a:pt x="51434" y="51434"/>
                </a:lnTo>
                <a:lnTo>
                  <a:pt x="23974" y="86980"/>
                </a:lnTo>
                <a:lnTo>
                  <a:pt x="6272" y="128940"/>
                </a:lnTo>
                <a:lnTo>
                  <a:pt x="0" y="175640"/>
                </a:lnTo>
                <a:lnTo>
                  <a:pt x="0" y="878204"/>
                </a:lnTo>
                <a:lnTo>
                  <a:pt x="6272" y="924905"/>
                </a:lnTo>
                <a:lnTo>
                  <a:pt x="23974" y="966865"/>
                </a:lnTo>
                <a:lnTo>
                  <a:pt x="51435" y="1002410"/>
                </a:lnTo>
                <a:lnTo>
                  <a:pt x="86980" y="1029871"/>
                </a:lnTo>
                <a:lnTo>
                  <a:pt x="128940" y="1047573"/>
                </a:lnTo>
                <a:lnTo>
                  <a:pt x="175641" y="1053845"/>
                </a:lnTo>
                <a:lnTo>
                  <a:pt x="1246251" y="1053845"/>
                </a:lnTo>
                <a:lnTo>
                  <a:pt x="1292951" y="1047573"/>
                </a:lnTo>
                <a:lnTo>
                  <a:pt x="1334911" y="1029871"/>
                </a:lnTo>
                <a:lnTo>
                  <a:pt x="1370456" y="1002410"/>
                </a:lnTo>
                <a:lnTo>
                  <a:pt x="1397917" y="966865"/>
                </a:lnTo>
                <a:lnTo>
                  <a:pt x="1415619" y="924905"/>
                </a:lnTo>
                <a:lnTo>
                  <a:pt x="1421892" y="878204"/>
                </a:lnTo>
                <a:lnTo>
                  <a:pt x="1421892" y="175640"/>
                </a:lnTo>
                <a:lnTo>
                  <a:pt x="1415619" y="128940"/>
                </a:lnTo>
                <a:lnTo>
                  <a:pt x="1397917" y="86980"/>
                </a:lnTo>
                <a:lnTo>
                  <a:pt x="1370457" y="51434"/>
                </a:lnTo>
                <a:lnTo>
                  <a:pt x="1334911" y="23974"/>
                </a:lnTo>
                <a:lnTo>
                  <a:pt x="1292951" y="6272"/>
                </a:lnTo>
                <a:lnTo>
                  <a:pt x="1246251" y="0"/>
                </a:lnTo>
                <a:close/>
              </a:path>
            </a:pathLst>
          </a:custGeom>
          <a:solidFill>
            <a:srgbClr val="002A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862974" y="1565078"/>
            <a:ext cx="1195326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Third party  reimbursing or paying for necessary</a:t>
            </a:r>
            <a:r>
              <a:rPr sz="900" spc="-6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expenses/gifts to the</a:t>
            </a:r>
            <a:r>
              <a:rPr sz="900" spc="-11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state for</a:t>
            </a:r>
            <a:r>
              <a:rPr sz="900" spc="-3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employee?</a:t>
            </a:r>
            <a:endParaRPr sz="900" dirty="0">
              <a:solidFill>
                <a:schemeClr val="bg1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440942" y="3988307"/>
            <a:ext cx="1626870" cy="2276475"/>
          </a:xfrm>
          <a:custGeom>
            <a:avLst/>
            <a:gdLst/>
            <a:ahLst/>
            <a:cxnLst/>
            <a:rect l="l" t="t" r="r" b="b"/>
            <a:pathLst>
              <a:path w="1626870" h="2276475">
                <a:moveTo>
                  <a:pt x="1355725" y="0"/>
                </a:moveTo>
                <a:lnTo>
                  <a:pt x="271145" y="0"/>
                </a:lnTo>
                <a:lnTo>
                  <a:pt x="222410" y="4369"/>
                </a:lnTo>
                <a:lnTo>
                  <a:pt x="176540" y="16965"/>
                </a:lnTo>
                <a:lnTo>
                  <a:pt x="134300" y="37022"/>
                </a:lnTo>
                <a:lnTo>
                  <a:pt x="96456" y="63775"/>
                </a:lnTo>
                <a:lnTo>
                  <a:pt x="63775" y="96456"/>
                </a:lnTo>
                <a:lnTo>
                  <a:pt x="37022" y="134300"/>
                </a:lnTo>
                <a:lnTo>
                  <a:pt x="16965" y="176540"/>
                </a:lnTo>
                <a:lnTo>
                  <a:pt x="4369" y="222410"/>
                </a:lnTo>
                <a:lnTo>
                  <a:pt x="0" y="271145"/>
                </a:lnTo>
                <a:lnTo>
                  <a:pt x="0" y="2004949"/>
                </a:lnTo>
                <a:lnTo>
                  <a:pt x="4369" y="2053683"/>
                </a:lnTo>
                <a:lnTo>
                  <a:pt x="16965" y="2099553"/>
                </a:lnTo>
                <a:lnTo>
                  <a:pt x="37022" y="2141793"/>
                </a:lnTo>
                <a:lnTo>
                  <a:pt x="63775" y="2179637"/>
                </a:lnTo>
                <a:lnTo>
                  <a:pt x="96456" y="2212318"/>
                </a:lnTo>
                <a:lnTo>
                  <a:pt x="134300" y="2239071"/>
                </a:lnTo>
                <a:lnTo>
                  <a:pt x="176540" y="2259128"/>
                </a:lnTo>
                <a:lnTo>
                  <a:pt x="222410" y="2271724"/>
                </a:lnTo>
                <a:lnTo>
                  <a:pt x="271145" y="2276094"/>
                </a:lnTo>
                <a:lnTo>
                  <a:pt x="1355725" y="2276094"/>
                </a:lnTo>
                <a:lnTo>
                  <a:pt x="1404459" y="2271724"/>
                </a:lnTo>
                <a:lnTo>
                  <a:pt x="1450329" y="2259128"/>
                </a:lnTo>
                <a:lnTo>
                  <a:pt x="1492569" y="2239071"/>
                </a:lnTo>
                <a:lnTo>
                  <a:pt x="1530413" y="2212318"/>
                </a:lnTo>
                <a:lnTo>
                  <a:pt x="1563094" y="2179637"/>
                </a:lnTo>
                <a:lnTo>
                  <a:pt x="1589847" y="2141793"/>
                </a:lnTo>
                <a:lnTo>
                  <a:pt x="1609904" y="2099553"/>
                </a:lnTo>
                <a:lnTo>
                  <a:pt x="1622500" y="2053683"/>
                </a:lnTo>
                <a:lnTo>
                  <a:pt x="1626870" y="2004949"/>
                </a:lnTo>
                <a:lnTo>
                  <a:pt x="1626870" y="271145"/>
                </a:lnTo>
                <a:lnTo>
                  <a:pt x="1622500" y="222410"/>
                </a:lnTo>
                <a:lnTo>
                  <a:pt x="1609904" y="176540"/>
                </a:lnTo>
                <a:lnTo>
                  <a:pt x="1589847" y="134300"/>
                </a:lnTo>
                <a:lnTo>
                  <a:pt x="1563094" y="96456"/>
                </a:lnTo>
                <a:lnTo>
                  <a:pt x="1530413" y="63775"/>
                </a:lnTo>
                <a:lnTo>
                  <a:pt x="1492569" y="37022"/>
                </a:lnTo>
                <a:lnTo>
                  <a:pt x="1450329" y="16965"/>
                </a:lnTo>
                <a:lnTo>
                  <a:pt x="1404459" y="4369"/>
                </a:lnTo>
                <a:lnTo>
                  <a:pt x="1355725" y="0"/>
                </a:lnTo>
                <a:close/>
              </a:path>
            </a:pathLst>
          </a:custGeom>
          <a:solidFill>
            <a:srgbClr val="A4C8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598741" y="4655329"/>
            <a:ext cx="135890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Fill out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the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form.</a:t>
            </a:r>
            <a:r>
              <a:rPr lang="en-US"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You 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must ensure your 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participation facilitates  University business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and 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would be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an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expectation of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your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normal work duties for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the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payment</a:t>
            </a:r>
            <a:r>
              <a:rPr sz="900" spc="-7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to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fall under</a:t>
            </a:r>
            <a:r>
              <a:rPr lang="en-US"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the “gifts to</a:t>
            </a:r>
            <a:r>
              <a:rPr sz="900" spc="-114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the 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state”</a:t>
            </a:r>
            <a:r>
              <a:rPr sz="900" spc="-2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exemption.</a:t>
            </a:r>
          </a:p>
        </p:txBody>
      </p:sp>
      <p:sp>
        <p:nvSpPr>
          <p:cNvPr id="20" name="object 20"/>
          <p:cNvSpPr/>
          <p:nvPr/>
        </p:nvSpPr>
        <p:spPr>
          <a:xfrm>
            <a:off x="4899231" y="1977901"/>
            <a:ext cx="353695" cy="146050"/>
          </a:xfrm>
          <a:custGeom>
            <a:avLst/>
            <a:gdLst/>
            <a:ahLst/>
            <a:cxnLst/>
            <a:rect l="l" t="t" r="r" b="b"/>
            <a:pathLst>
              <a:path w="353695" h="146050">
                <a:moveTo>
                  <a:pt x="280797" y="0"/>
                </a:moveTo>
                <a:lnTo>
                  <a:pt x="280797" y="36322"/>
                </a:lnTo>
                <a:lnTo>
                  <a:pt x="0" y="36322"/>
                </a:lnTo>
                <a:lnTo>
                  <a:pt x="0" y="109093"/>
                </a:lnTo>
                <a:lnTo>
                  <a:pt x="280797" y="109093"/>
                </a:lnTo>
                <a:lnTo>
                  <a:pt x="280797" y="145542"/>
                </a:lnTo>
                <a:lnTo>
                  <a:pt x="353568" y="72771"/>
                </a:lnTo>
                <a:lnTo>
                  <a:pt x="280797" y="0"/>
                </a:lnTo>
                <a:close/>
              </a:path>
            </a:pathLst>
          </a:custGeom>
          <a:solidFill>
            <a:srgbClr val="BE2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955619" y="1800101"/>
            <a:ext cx="241936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Yes</a:t>
            </a:r>
            <a:endParaRPr sz="800" dirty="0">
              <a:solidFill>
                <a:srgbClr val="000E2F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311217" y="1983997"/>
            <a:ext cx="353695" cy="146050"/>
          </a:xfrm>
          <a:custGeom>
            <a:avLst/>
            <a:gdLst/>
            <a:ahLst/>
            <a:cxnLst/>
            <a:rect l="l" t="t" r="r" b="b"/>
            <a:pathLst>
              <a:path w="353695" h="146050">
                <a:moveTo>
                  <a:pt x="280797" y="0"/>
                </a:moveTo>
                <a:lnTo>
                  <a:pt x="280797" y="36322"/>
                </a:lnTo>
                <a:lnTo>
                  <a:pt x="0" y="36322"/>
                </a:lnTo>
                <a:lnTo>
                  <a:pt x="0" y="109093"/>
                </a:lnTo>
                <a:lnTo>
                  <a:pt x="280797" y="109093"/>
                </a:lnTo>
                <a:lnTo>
                  <a:pt x="280797" y="145542"/>
                </a:lnTo>
                <a:lnTo>
                  <a:pt x="353568" y="72771"/>
                </a:lnTo>
                <a:lnTo>
                  <a:pt x="280797" y="0"/>
                </a:lnTo>
                <a:close/>
              </a:path>
            </a:pathLst>
          </a:custGeom>
          <a:solidFill>
            <a:srgbClr val="476B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405972" y="1795042"/>
            <a:ext cx="16002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111F40"/>
                </a:solidFill>
                <a:latin typeface="Gotham" pitchFamily="50" charset="0"/>
                <a:cs typeface="Gotham" pitchFamily="50" charset="0"/>
              </a:rPr>
              <a:t>No</a:t>
            </a:r>
            <a:endParaRPr sz="800" dirty="0">
              <a:latin typeface="Gotham" pitchFamily="50" charset="0"/>
              <a:cs typeface="Gotham" pitchFamily="50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244411" y="1977901"/>
            <a:ext cx="354330" cy="144780"/>
          </a:xfrm>
          <a:custGeom>
            <a:avLst/>
            <a:gdLst/>
            <a:ahLst/>
            <a:cxnLst/>
            <a:rect l="l" t="t" r="r" b="b"/>
            <a:pathLst>
              <a:path w="354329" h="144780">
                <a:moveTo>
                  <a:pt x="281940" y="0"/>
                </a:moveTo>
                <a:lnTo>
                  <a:pt x="281940" y="36195"/>
                </a:lnTo>
                <a:lnTo>
                  <a:pt x="0" y="36195"/>
                </a:lnTo>
                <a:lnTo>
                  <a:pt x="0" y="108585"/>
                </a:lnTo>
                <a:lnTo>
                  <a:pt x="281940" y="108585"/>
                </a:lnTo>
                <a:lnTo>
                  <a:pt x="281940" y="144780"/>
                </a:lnTo>
                <a:lnTo>
                  <a:pt x="354330" y="72390"/>
                </a:lnTo>
                <a:lnTo>
                  <a:pt x="281940" y="0"/>
                </a:lnTo>
                <a:close/>
              </a:path>
            </a:pathLst>
          </a:custGeom>
          <a:solidFill>
            <a:srgbClr val="BE2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126980" y="1826722"/>
            <a:ext cx="16002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111F40"/>
                </a:solidFill>
                <a:latin typeface="Gotham" pitchFamily="50" charset="0"/>
                <a:cs typeface="Gotham" pitchFamily="50" charset="0"/>
              </a:rPr>
              <a:t>No</a:t>
            </a:r>
            <a:endParaRPr sz="900" dirty="0">
              <a:latin typeface="Gotham" pitchFamily="50" charset="0"/>
              <a:cs typeface="Gotham" pitchFamily="50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965019" y="2605026"/>
            <a:ext cx="127635" cy="1327785"/>
          </a:xfrm>
          <a:custGeom>
            <a:avLst/>
            <a:gdLst/>
            <a:ahLst/>
            <a:cxnLst/>
            <a:rect l="l" t="t" r="r" b="b"/>
            <a:pathLst>
              <a:path w="127635" h="1327785">
                <a:moveTo>
                  <a:pt x="127253" y="1263777"/>
                </a:moveTo>
                <a:lnTo>
                  <a:pt x="0" y="1263777"/>
                </a:lnTo>
                <a:lnTo>
                  <a:pt x="63626" y="1327404"/>
                </a:lnTo>
                <a:lnTo>
                  <a:pt x="127253" y="1263777"/>
                </a:lnTo>
                <a:close/>
              </a:path>
              <a:path w="127635" h="1327785">
                <a:moveTo>
                  <a:pt x="95376" y="0"/>
                </a:moveTo>
                <a:lnTo>
                  <a:pt x="31749" y="0"/>
                </a:lnTo>
                <a:lnTo>
                  <a:pt x="31749" y="1263777"/>
                </a:lnTo>
                <a:lnTo>
                  <a:pt x="95376" y="1263777"/>
                </a:lnTo>
                <a:lnTo>
                  <a:pt x="95376" y="0"/>
                </a:lnTo>
                <a:close/>
              </a:path>
            </a:pathLst>
          </a:custGeom>
          <a:solidFill>
            <a:srgbClr val="476B9F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A4C8E1"/>
              </a:highlight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944950" y="4407157"/>
            <a:ext cx="3282315" cy="912494"/>
          </a:xfrm>
          <a:custGeom>
            <a:avLst/>
            <a:gdLst/>
            <a:ahLst/>
            <a:cxnLst/>
            <a:rect l="l" t="t" r="r" b="b"/>
            <a:pathLst>
              <a:path w="3282315" h="912495">
                <a:moveTo>
                  <a:pt x="3129915" y="0"/>
                </a:moveTo>
                <a:lnTo>
                  <a:pt x="152019" y="0"/>
                </a:lnTo>
                <a:lnTo>
                  <a:pt x="103973" y="7751"/>
                </a:lnTo>
                <a:lnTo>
                  <a:pt x="62243" y="29333"/>
                </a:lnTo>
                <a:lnTo>
                  <a:pt x="29333" y="62243"/>
                </a:lnTo>
                <a:lnTo>
                  <a:pt x="7751" y="103973"/>
                </a:lnTo>
                <a:lnTo>
                  <a:pt x="0" y="152018"/>
                </a:lnTo>
                <a:lnTo>
                  <a:pt x="0" y="760094"/>
                </a:lnTo>
                <a:lnTo>
                  <a:pt x="7751" y="808140"/>
                </a:lnTo>
                <a:lnTo>
                  <a:pt x="29333" y="849870"/>
                </a:lnTo>
                <a:lnTo>
                  <a:pt x="62243" y="882780"/>
                </a:lnTo>
                <a:lnTo>
                  <a:pt x="103973" y="904362"/>
                </a:lnTo>
                <a:lnTo>
                  <a:pt x="152019" y="912113"/>
                </a:lnTo>
                <a:lnTo>
                  <a:pt x="3129915" y="912113"/>
                </a:lnTo>
                <a:lnTo>
                  <a:pt x="3177960" y="904362"/>
                </a:lnTo>
                <a:lnTo>
                  <a:pt x="3219690" y="882780"/>
                </a:lnTo>
                <a:lnTo>
                  <a:pt x="3252600" y="849870"/>
                </a:lnTo>
                <a:lnTo>
                  <a:pt x="3274182" y="808140"/>
                </a:lnTo>
                <a:lnTo>
                  <a:pt x="3281934" y="760094"/>
                </a:lnTo>
                <a:lnTo>
                  <a:pt x="3281934" y="152018"/>
                </a:lnTo>
                <a:lnTo>
                  <a:pt x="3274182" y="103973"/>
                </a:lnTo>
                <a:lnTo>
                  <a:pt x="3252600" y="62243"/>
                </a:lnTo>
                <a:lnTo>
                  <a:pt x="3219690" y="29333"/>
                </a:lnTo>
                <a:lnTo>
                  <a:pt x="3177960" y="7751"/>
                </a:lnTo>
                <a:lnTo>
                  <a:pt x="3129915" y="0"/>
                </a:lnTo>
                <a:close/>
              </a:path>
            </a:pathLst>
          </a:custGeom>
          <a:solidFill>
            <a:srgbClr val="A4C8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054039" y="4560388"/>
            <a:ext cx="306578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Do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NOT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need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to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fill out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the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form.</a:t>
            </a:r>
            <a:r>
              <a:rPr lang="en-US"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You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must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follow 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the</a:t>
            </a:r>
            <a:r>
              <a:rPr sz="900" u="sng" dirty="0">
                <a:solidFill>
                  <a:srgbClr val="000E2F"/>
                </a:solidFill>
                <a:uFill>
                  <a:solidFill>
                    <a:srgbClr val="FFFFFF"/>
                  </a:solidFill>
                </a:uFill>
                <a:latin typeface="Gotham" pitchFamily="50" charset="0"/>
                <a:cs typeface="Gotham" pitchFamily="50" charset="0"/>
              </a:rPr>
              <a:t> </a:t>
            </a:r>
            <a:r>
              <a:rPr sz="900" b="1" u="sng" dirty="0">
                <a:solidFill>
                  <a:srgbClr val="002A42"/>
                </a:solidFill>
                <a:uFill>
                  <a:solidFill>
                    <a:srgbClr val="FFFFFF"/>
                  </a:solidFill>
                </a:uFill>
                <a:latin typeface="Gotham" pitchFamily="50" charset="0"/>
                <a:cs typeface="Gotham" pitchFamily="50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University’s Consulting </a:t>
            </a:r>
            <a:r>
              <a:rPr sz="900" b="1" u="sng" spc="-5" dirty="0">
                <a:solidFill>
                  <a:srgbClr val="000E2F"/>
                </a:solidFill>
                <a:uFill>
                  <a:solidFill>
                    <a:srgbClr val="FFFFFF"/>
                  </a:solidFill>
                </a:uFill>
                <a:latin typeface="Gotham" pitchFamily="50" charset="0"/>
                <a:cs typeface="Gotham" pitchFamily="50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Policy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and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fill out </a:t>
            </a:r>
            <a:r>
              <a:rPr lang="en-US"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the </a:t>
            </a:r>
            <a:r>
              <a:rPr sz="900" b="1" spc="-5" dirty="0">
                <a:solidFill>
                  <a:srgbClr val="002A42"/>
                </a:solidFill>
                <a:uFill>
                  <a:solidFill>
                    <a:srgbClr val="FFFFFF"/>
                  </a:solidFill>
                </a:uFill>
                <a:latin typeface="Gotham" pitchFamily="50" charset="0"/>
                <a:cs typeface="Gotham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Online </a:t>
            </a:r>
            <a:r>
              <a:rPr sz="900" b="1" dirty="0">
                <a:solidFill>
                  <a:srgbClr val="002A42"/>
                </a:solidFill>
                <a:uFill>
                  <a:solidFill>
                    <a:srgbClr val="FFFFFF"/>
                  </a:solidFill>
                </a:uFill>
                <a:latin typeface="Gotham" pitchFamily="50" charset="0"/>
                <a:cs typeface="Gotham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Faculty </a:t>
            </a:r>
            <a:r>
              <a:rPr sz="900" b="1" spc="-5" dirty="0">
                <a:solidFill>
                  <a:srgbClr val="002A42"/>
                </a:solidFill>
                <a:uFill>
                  <a:solidFill>
                    <a:srgbClr val="FFFFFF"/>
                  </a:solidFill>
                </a:uFill>
                <a:latin typeface="Gotham" pitchFamily="50" charset="0"/>
                <a:cs typeface="Gotham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Consulting </a:t>
            </a:r>
            <a:r>
              <a:rPr sz="900" b="1" dirty="0">
                <a:solidFill>
                  <a:srgbClr val="000E2F"/>
                </a:solidFill>
                <a:uFill>
                  <a:solidFill>
                    <a:srgbClr val="FFFFFF"/>
                  </a:solidFill>
                </a:uFill>
                <a:latin typeface="Gotham" pitchFamily="50" charset="0"/>
                <a:cs typeface="Gotham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Approval System</a:t>
            </a:r>
            <a:r>
              <a:rPr lang="en-US" sz="900" b="1" dirty="0">
                <a:solidFill>
                  <a:srgbClr val="000E2F"/>
                </a:solidFill>
                <a:uFill>
                  <a:solidFill>
                    <a:srgbClr val="FFFFFF"/>
                  </a:solidFill>
                </a:uFill>
                <a:latin typeface="Gotham" pitchFamily="50" charset="0"/>
                <a:cs typeface="Gotham" pitchFamily="50" charset="0"/>
              </a:rPr>
              <a:t>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if</a:t>
            </a:r>
            <a:r>
              <a:rPr sz="900" spc="-8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you receive $$ in excess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of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your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necessary</a:t>
            </a:r>
            <a:r>
              <a:rPr sz="900" spc="-9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expenses.</a:t>
            </a:r>
          </a:p>
        </p:txBody>
      </p:sp>
      <p:sp>
        <p:nvSpPr>
          <p:cNvPr id="31" name="object 31"/>
          <p:cNvSpPr/>
          <p:nvPr/>
        </p:nvSpPr>
        <p:spPr>
          <a:xfrm>
            <a:off x="4512135" y="4630422"/>
            <a:ext cx="354330" cy="144780"/>
          </a:xfrm>
          <a:custGeom>
            <a:avLst/>
            <a:gdLst/>
            <a:ahLst/>
            <a:cxnLst/>
            <a:rect l="l" t="t" r="r" b="b"/>
            <a:pathLst>
              <a:path w="354329" h="144779">
                <a:moveTo>
                  <a:pt x="281940" y="0"/>
                </a:moveTo>
                <a:lnTo>
                  <a:pt x="281940" y="36194"/>
                </a:lnTo>
                <a:lnTo>
                  <a:pt x="0" y="36194"/>
                </a:lnTo>
                <a:lnTo>
                  <a:pt x="0" y="108584"/>
                </a:lnTo>
                <a:lnTo>
                  <a:pt x="281940" y="108584"/>
                </a:lnTo>
                <a:lnTo>
                  <a:pt x="281940" y="144779"/>
                </a:lnTo>
                <a:lnTo>
                  <a:pt x="354330" y="72389"/>
                </a:lnTo>
                <a:lnTo>
                  <a:pt x="281940" y="0"/>
                </a:lnTo>
                <a:close/>
              </a:path>
            </a:pathLst>
          </a:custGeom>
          <a:solidFill>
            <a:srgbClr val="BE2D2D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79AFBA"/>
              </a:highlight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545833" y="2710342"/>
            <a:ext cx="16002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111F40"/>
                </a:solidFill>
                <a:latin typeface="Gotham" pitchFamily="50" charset="0"/>
                <a:cs typeface="Gotham" pitchFamily="50" charset="0"/>
              </a:rPr>
              <a:t>No</a:t>
            </a:r>
            <a:endParaRPr sz="900" dirty="0">
              <a:latin typeface="Gotham" pitchFamily="50" charset="0"/>
              <a:cs typeface="Gotham" pitchFamily="50" charset="0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649038" y="2605026"/>
            <a:ext cx="127635" cy="488950"/>
          </a:xfrm>
          <a:custGeom>
            <a:avLst/>
            <a:gdLst/>
            <a:ahLst/>
            <a:cxnLst/>
            <a:rect l="l" t="t" r="r" b="b"/>
            <a:pathLst>
              <a:path w="127635" h="488950">
                <a:moveTo>
                  <a:pt x="127253" y="424815"/>
                </a:moveTo>
                <a:lnTo>
                  <a:pt x="0" y="424815"/>
                </a:lnTo>
                <a:lnTo>
                  <a:pt x="63626" y="488442"/>
                </a:lnTo>
                <a:lnTo>
                  <a:pt x="127253" y="424815"/>
                </a:lnTo>
                <a:close/>
              </a:path>
              <a:path w="127635" h="488950">
                <a:moveTo>
                  <a:pt x="95503" y="0"/>
                </a:moveTo>
                <a:lnTo>
                  <a:pt x="31749" y="0"/>
                </a:lnTo>
                <a:lnTo>
                  <a:pt x="31749" y="424815"/>
                </a:lnTo>
                <a:lnTo>
                  <a:pt x="95503" y="424815"/>
                </a:lnTo>
                <a:lnTo>
                  <a:pt x="95503" y="0"/>
                </a:lnTo>
                <a:close/>
              </a:path>
            </a:pathLst>
          </a:custGeom>
          <a:solidFill>
            <a:srgbClr val="BE2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843619" y="3360769"/>
            <a:ext cx="123609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University  reimbursing or  paying for</a:t>
            </a:r>
            <a:r>
              <a:rPr sz="900" spc="-5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necessary  </a:t>
            </a:r>
            <a:r>
              <a:rPr sz="9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expenses?</a:t>
            </a:r>
          </a:p>
        </p:txBody>
      </p:sp>
      <p:sp>
        <p:nvSpPr>
          <p:cNvPr id="38" name="object 38"/>
          <p:cNvSpPr/>
          <p:nvPr/>
        </p:nvSpPr>
        <p:spPr>
          <a:xfrm>
            <a:off x="8831912" y="3198625"/>
            <a:ext cx="1199515" cy="527050"/>
          </a:xfrm>
          <a:custGeom>
            <a:avLst/>
            <a:gdLst/>
            <a:ahLst/>
            <a:cxnLst/>
            <a:rect l="l" t="t" r="r" b="b"/>
            <a:pathLst>
              <a:path w="1199515" h="527050">
                <a:moveTo>
                  <a:pt x="1111631" y="0"/>
                </a:moveTo>
                <a:lnTo>
                  <a:pt x="87757" y="0"/>
                </a:lnTo>
                <a:lnTo>
                  <a:pt x="53578" y="6889"/>
                </a:lnTo>
                <a:lnTo>
                  <a:pt x="25685" y="25685"/>
                </a:lnTo>
                <a:lnTo>
                  <a:pt x="6889" y="53578"/>
                </a:lnTo>
                <a:lnTo>
                  <a:pt x="0" y="87757"/>
                </a:lnTo>
                <a:lnTo>
                  <a:pt x="0" y="438785"/>
                </a:lnTo>
                <a:lnTo>
                  <a:pt x="6889" y="472963"/>
                </a:lnTo>
                <a:lnTo>
                  <a:pt x="25685" y="500856"/>
                </a:lnTo>
                <a:lnTo>
                  <a:pt x="53578" y="519652"/>
                </a:lnTo>
                <a:lnTo>
                  <a:pt x="87757" y="526542"/>
                </a:lnTo>
                <a:lnTo>
                  <a:pt x="1111631" y="526542"/>
                </a:lnTo>
                <a:lnTo>
                  <a:pt x="1145809" y="519652"/>
                </a:lnTo>
                <a:lnTo>
                  <a:pt x="1173702" y="500856"/>
                </a:lnTo>
                <a:lnTo>
                  <a:pt x="1192498" y="472963"/>
                </a:lnTo>
                <a:lnTo>
                  <a:pt x="1199388" y="438785"/>
                </a:lnTo>
                <a:lnTo>
                  <a:pt x="1199388" y="87757"/>
                </a:lnTo>
                <a:lnTo>
                  <a:pt x="1192498" y="53578"/>
                </a:lnTo>
                <a:lnTo>
                  <a:pt x="1173702" y="25685"/>
                </a:lnTo>
                <a:lnTo>
                  <a:pt x="1145809" y="6889"/>
                </a:lnTo>
                <a:lnTo>
                  <a:pt x="1111631" y="0"/>
                </a:lnTo>
                <a:close/>
              </a:path>
            </a:pathLst>
          </a:custGeom>
          <a:solidFill>
            <a:srgbClr val="A4C8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8989739" y="3306172"/>
            <a:ext cx="862330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1610" marR="5080" indent="-169545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Do NOT fill</a:t>
            </a:r>
            <a:r>
              <a:rPr sz="900" spc="-6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spc="-1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out 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the</a:t>
            </a:r>
            <a:r>
              <a:rPr sz="900" spc="-2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form</a:t>
            </a:r>
            <a:endParaRPr sz="900" dirty="0">
              <a:solidFill>
                <a:srgbClr val="000E2F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9356931" y="2629410"/>
            <a:ext cx="127000" cy="426720"/>
          </a:xfrm>
          <a:custGeom>
            <a:avLst/>
            <a:gdLst/>
            <a:ahLst/>
            <a:cxnLst/>
            <a:rect l="l" t="t" r="r" b="b"/>
            <a:pathLst>
              <a:path w="127000" h="426719">
                <a:moveTo>
                  <a:pt x="126492" y="363474"/>
                </a:moveTo>
                <a:lnTo>
                  <a:pt x="0" y="363474"/>
                </a:lnTo>
                <a:lnTo>
                  <a:pt x="63246" y="426720"/>
                </a:lnTo>
                <a:lnTo>
                  <a:pt x="126492" y="363474"/>
                </a:lnTo>
                <a:close/>
              </a:path>
              <a:path w="127000" h="426719">
                <a:moveTo>
                  <a:pt x="94869" y="0"/>
                </a:moveTo>
                <a:lnTo>
                  <a:pt x="31623" y="0"/>
                </a:lnTo>
                <a:lnTo>
                  <a:pt x="31623" y="363474"/>
                </a:lnTo>
                <a:lnTo>
                  <a:pt x="94869" y="363474"/>
                </a:lnTo>
                <a:lnTo>
                  <a:pt x="94869" y="0"/>
                </a:lnTo>
                <a:close/>
              </a:path>
            </a:pathLst>
          </a:custGeom>
          <a:solidFill>
            <a:srgbClr val="BE2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035123" y="4939795"/>
            <a:ext cx="659130" cy="1106805"/>
          </a:xfrm>
          <a:custGeom>
            <a:avLst/>
            <a:gdLst/>
            <a:ahLst/>
            <a:cxnLst/>
            <a:rect l="l" t="t" r="r" b="b"/>
            <a:pathLst>
              <a:path w="659129" h="1106804">
                <a:moveTo>
                  <a:pt x="66929" y="0"/>
                </a:moveTo>
                <a:lnTo>
                  <a:pt x="0" y="0"/>
                </a:lnTo>
                <a:lnTo>
                  <a:pt x="0" y="1046213"/>
                </a:lnTo>
                <a:lnTo>
                  <a:pt x="2032" y="1048219"/>
                </a:lnTo>
                <a:lnTo>
                  <a:pt x="557403" y="1048219"/>
                </a:lnTo>
                <a:lnTo>
                  <a:pt x="557403" y="1106424"/>
                </a:lnTo>
                <a:lnTo>
                  <a:pt x="659130" y="1014755"/>
                </a:lnTo>
                <a:lnTo>
                  <a:pt x="622028" y="981303"/>
                </a:lnTo>
                <a:lnTo>
                  <a:pt x="66929" y="981303"/>
                </a:lnTo>
                <a:lnTo>
                  <a:pt x="66929" y="0"/>
                </a:lnTo>
                <a:close/>
              </a:path>
              <a:path w="659129" h="1106804">
                <a:moveTo>
                  <a:pt x="557403" y="923036"/>
                </a:moveTo>
                <a:lnTo>
                  <a:pt x="557403" y="981303"/>
                </a:lnTo>
                <a:lnTo>
                  <a:pt x="622028" y="981303"/>
                </a:lnTo>
                <a:lnTo>
                  <a:pt x="557403" y="923036"/>
                </a:lnTo>
                <a:close/>
              </a:path>
            </a:pathLst>
          </a:custGeom>
          <a:solidFill>
            <a:srgbClr val="476B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964000" y="3152904"/>
            <a:ext cx="1482090" cy="1038225"/>
          </a:xfrm>
          <a:custGeom>
            <a:avLst/>
            <a:gdLst/>
            <a:ahLst/>
            <a:cxnLst/>
            <a:rect l="l" t="t" r="r" b="b"/>
            <a:pathLst>
              <a:path w="1482089" h="1038225">
                <a:moveTo>
                  <a:pt x="1309116" y="0"/>
                </a:moveTo>
                <a:lnTo>
                  <a:pt x="172974" y="0"/>
                </a:lnTo>
                <a:lnTo>
                  <a:pt x="127000" y="6180"/>
                </a:lnTo>
                <a:lnTo>
                  <a:pt x="85682" y="23622"/>
                </a:lnTo>
                <a:lnTo>
                  <a:pt x="50673" y="50673"/>
                </a:lnTo>
                <a:lnTo>
                  <a:pt x="23621" y="85682"/>
                </a:lnTo>
                <a:lnTo>
                  <a:pt x="6180" y="127000"/>
                </a:lnTo>
                <a:lnTo>
                  <a:pt x="0" y="172974"/>
                </a:lnTo>
                <a:lnTo>
                  <a:pt x="0" y="864869"/>
                </a:lnTo>
                <a:lnTo>
                  <a:pt x="6180" y="910844"/>
                </a:lnTo>
                <a:lnTo>
                  <a:pt x="23621" y="952161"/>
                </a:lnTo>
                <a:lnTo>
                  <a:pt x="50672" y="987171"/>
                </a:lnTo>
                <a:lnTo>
                  <a:pt x="85682" y="1014222"/>
                </a:lnTo>
                <a:lnTo>
                  <a:pt x="127000" y="1031663"/>
                </a:lnTo>
                <a:lnTo>
                  <a:pt x="172974" y="1037844"/>
                </a:lnTo>
                <a:lnTo>
                  <a:pt x="1309116" y="1037844"/>
                </a:lnTo>
                <a:lnTo>
                  <a:pt x="1355089" y="1031663"/>
                </a:lnTo>
                <a:lnTo>
                  <a:pt x="1396407" y="1014222"/>
                </a:lnTo>
                <a:lnTo>
                  <a:pt x="1431417" y="987171"/>
                </a:lnTo>
                <a:lnTo>
                  <a:pt x="1458468" y="952161"/>
                </a:lnTo>
                <a:lnTo>
                  <a:pt x="1475909" y="910844"/>
                </a:lnTo>
                <a:lnTo>
                  <a:pt x="1482090" y="864869"/>
                </a:lnTo>
                <a:lnTo>
                  <a:pt x="1482090" y="172974"/>
                </a:lnTo>
                <a:lnTo>
                  <a:pt x="1475909" y="127000"/>
                </a:lnTo>
                <a:lnTo>
                  <a:pt x="1458468" y="85682"/>
                </a:lnTo>
                <a:lnTo>
                  <a:pt x="1431417" y="50673"/>
                </a:lnTo>
                <a:lnTo>
                  <a:pt x="1396407" y="23622"/>
                </a:lnTo>
                <a:lnTo>
                  <a:pt x="1355090" y="6180"/>
                </a:lnTo>
                <a:lnTo>
                  <a:pt x="1309116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055949" y="3194612"/>
            <a:ext cx="1336040" cy="948977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19"/>
              </a:spcBef>
            </a:pPr>
            <a:r>
              <a:rPr sz="9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" pitchFamily="50" charset="0"/>
                <a:cs typeface="Gotham" pitchFamily="50" charset="0"/>
              </a:rPr>
              <a:t>REMINDER</a:t>
            </a:r>
            <a:endParaRPr sz="900" dirty="0">
              <a:latin typeface="Gotham" pitchFamily="50" charset="0"/>
              <a:cs typeface="Gotham" pitchFamily="50" charset="0"/>
            </a:endParaRPr>
          </a:p>
          <a:p>
            <a:pPr marL="12700" marR="5080" indent="-635" algn="ctr">
              <a:lnSpc>
                <a:spcPct val="100000"/>
              </a:lnSpc>
              <a:spcBef>
                <a:spcPts val="120"/>
              </a:spcBef>
            </a:pPr>
            <a:r>
              <a:rPr sz="900" dirty="0">
                <a:solidFill>
                  <a:srgbClr val="FFFFFF"/>
                </a:solidFill>
                <a:latin typeface="Gotham" pitchFamily="50" charset="0"/>
                <a:cs typeface="Gotham" pitchFamily="50" charset="0"/>
              </a:rPr>
              <a:t>May</a:t>
            </a:r>
            <a:r>
              <a:rPr lang="en-US" sz="900" dirty="0">
                <a:solidFill>
                  <a:srgbClr val="FFFFFF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Gotham" pitchFamily="50" charset="0"/>
                <a:cs typeface="Gotham" pitchFamily="50" charset="0"/>
              </a:rPr>
              <a:t>not personally  </a:t>
            </a:r>
            <a:r>
              <a:rPr sz="900" dirty="0">
                <a:solidFill>
                  <a:srgbClr val="FFFFFF"/>
                </a:solidFill>
                <a:latin typeface="Gotham" pitchFamily="50" charset="0"/>
                <a:cs typeface="Gotham" pitchFamily="50" charset="0"/>
              </a:rPr>
              <a:t>accept $$ in excess </a:t>
            </a:r>
            <a:r>
              <a:rPr sz="900" spc="-5" dirty="0">
                <a:solidFill>
                  <a:srgbClr val="FFFFFF"/>
                </a:solidFill>
                <a:latin typeface="Gotham" pitchFamily="50" charset="0"/>
                <a:cs typeface="Gotham" pitchFamily="50" charset="0"/>
              </a:rPr>
              <a:t>of  </a:t>
            </a:r>
            <a:r>
              <a:rPr sz="900" dirty="0">
                <a:solidFill>
                  <a:srgbClr val="FFFFFF"/>
                </a:solidFill>
                <a:latin typeface="Gotham" pitchFamily="50" charset="0"/>
                <a:cs typeface="Gotham" pitchFamily="50" charset="0"/>
              </a:rPr>
              <a:t>your </a:t>
            </a:r>
            <a:r>
              <a:rPr sz="900" spc="-5" dirty="0">
                <a:solidFill>
                  <a:srgbClr val="FFFFFF"/>
                </a:solidFill>
                <a:latin typeface="Gotham" pitchFamily="50" charset="0"/>
                <a:cs typeface="Gotham" pitchFamily="50" charset="0"/>
              </a:rPr>
              <a:t>necessary</a:t>
            </a:r>
            <a:r>
              <a:rPr sz="900" spc="-90" dirty="0">
                <a:solidFill>
                  <a:srgbClr val="FFFFFF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dirty="0">
                <a:solidFill>
                  <a:srgbClr val="FFFFFF"/>
                </a:solidFill>
                <a:latin typeface="Gotham" pitchFamily="50" charset="0"/>
                <a:cs typeface="Gotham" pitchFamily="50" charset="0"/>
              </a:rPr>
              <a:t>expenses.</a:t>
            </a:r>
            <a:endParaRPr sz="900" dirty="0">
              <a:latin typeface="Gotham" pitchFamily="50" charset="0"/>
              <a:cs typeface="Gotham" pitchFamily="50" charset="0"/>
            </a:endParaRPr>
          </a:p>
          <a:p>
            <a:pPr marL="76835" marR="71120" algn="ctr">
              <a:lnSpc>
                <a:spcPct val="100000"/>
              </a:lnSpc>
              <a:spcBef>
                <a:spcPts val="10"/>
              </a:spcBef>
            </a:pPr>
            <a:r>
              <a:rPr sz="700" spc="-5" dirty="0">
                <a:solidFill>
                  <a:srgbClr val="FFFFFF"/>
                </a:solidFill>
                <a:latin typeface="Gotham" pitchFamily="50" charset="0"/>
                <a:cs typeface="Gotham" pitchFamily="50" charset="0"/>
              </a:rPr>
              <a:t>(A donation may be made to  the</a:t>
            </a:r>
            <a:r>
              <a:rPr sz="700" spc="-15" dirty="0">
                <a:solidFill>
                  <a:srgbClr val="FFFFFF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700" spc="-5" dirty="0">
                <a:solidFill>
                  <a:srgbClr val="FFFFFF"/>
                </a:solidFill>
                <a:latin typeface="Gotham" pitchFamily="50" charset="0"/>
                <a:cs typeface="Gotham" pitchFamily="50" charset="0"/>
              </a:rPr>
              <a:t>University)</a:t>
            </a:r>
            <a:endParaRPr sz="700" dirty="0">
              <a:latin typeface="Gotham" pitchFamily="50" charset="0"/>
              <a:cs typeface="Gotham" pitchFamily="50" charset="0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576895" y="4182096"/>
            <a:ext cx="1354964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sz="900" b="1" kern="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NECESSAR</a:t>
            </a:r>
            <a:r>
              <a:rPr lang="en-US" sz="900" b="1" kern="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Y </a:t>
            </a:r>
            <a:r>
              <a:rPr sz="900" b="1" kern="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EXPENSES</a:t>
            </a:r>
            <a:r>
              <a:rPr sz="900" b="1" kern="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/</a:t>
            </a:r>
            <a:r>
              <a:rPr sz="900" b="1" kern="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GIFTS TO THE</a:t>
            </a:r>
            <a:r>
              <a:rPr sz="900" b="1" kern="0" spc="-3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sz="900" b="1" kern="0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STATE</a:t>
            </a:r>
            <a:endParaRPr sz="900" kern="0" dirty="0">
              <a:solidFill>
                <a:srgbClr val="000E2F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318128" y="6391910"/>
            <a:ext cx="8634730" cy="8890"/>
          </a:xfrm>
          <a:custGeom>
            <a:avLst/>
            <a:gdLst/>
            <a:ahLst/>
            <a:cxnLst/>
            <a:rect l="l" t="t" r="r" b="b"/>
            <a:pathLst>
              <a:path w="8634730" h="8890">
                <a:moveTo>
                  <a:pt x="0" y="0"/>
                </a:moveTo>
                <a:lnTo>
                  <a:pt x="8634349" y="8445"/>
                </a:lnTo>
              </a:path>
            </a:pathLst>
          </a:custGeom>
          <a:ln w="9525">
            <a:solidFill>
              <a:srgbClr val="002A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207390" y="822925"/>
            <a:ext cx="2994660" cy="6035075"/>
          </a:xfrm>
          <a:prstGeom prst="round2Diag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90"/>
              </a:spcBef>
            </a:pPr>
            <a:r>
              <a:rPr sz="900" b="1" spc="-5" dirty="0">
                <a:latin typeface="Gotham" pitchFamily="50" charset="0"/>
                <a:cs typeface="Gotham" pitchFamily="50" charset="0"/>
              </a:rPr>
              <a:t>WHAT </a:t>
            </a:r>
            <a:r>
              <a:rPr sz="900" b="1" dirty="0">
                <a:latin typeface="Gotham" pitchFamily="50" charset="0"/>
                <a:cs typeface="Gotham" pitchFamily="50" charset="0"/>
              </a:rPr>
              <a:t>ARE </a:t>
            </a:r>
            <a:r>
              <a:rPr sz="900" b="1" spc="-5" dirty="0">
                <a:latin typeface="Gotham" pitchFamily="50" charset="0"/>
                <a:cs typeface="Gotham" pitchFamily="50" charset="0"/>
              </a:rPr>
              <a:t>“NECESSARY</a:t>
            </a:r>
            <a:r>
              <a:rPr sz="900" b="1" spc="-20" dirty="0">
                <a:latin typeface="Gotham" pitchFamily="50" charset="0"/>
                <a:cs typeface="Gotham" pitchFamily="50" charset="0"/>
              </a:rPr>
              <a:t> </a:t>
            </a:r>
            <a:r>
              <a:rPr sz="900" b="1" spc="-5" dirty="0">
                <a:latin typeface="Gotham" pitchFamily="50" charset="0"/>
                <a:cs typeface="Gotham" pitchFamily="50" charset="0"/>
              </a:rPr>
              <a:t>EXPENSES”</a:t>
            </a:r>
            <a:endParaRPr sz="900" dirty="0">
              <a:latin typeface="Gotham" pitchFamily="50" charset="0"/>
              <a:cs typeface="Gotham" pitchFamily="50" charset="0"/>
            </a:endParaRPr>
          </a:p>
          <a:p>
            <a:pPr algn="ctr">
              <a:lnSpc>
                <a:spcPct val="100000"/>
              </a:lnSpc>
            </a:pPr>
            <a:r>
              <a:rPr sz="900" b="1" spc="-5" dirty="0">
                <a:latin typeface="Gotham" pitchFamily="50" charset="0"/>
                <a:cs typeface="Gotham" pitchFamily="50" charset="0"/>
              </a:rPr>
              <a:t>REPORTING</a:t>
            </a:r>
            <a:r>
              <a:rPr sz="900" b="1" spc="-10" dirty="0">
                <a:latin typeface="Gotham" pitchFamily="50" charset="0"/>
                <a:cs typeface="Gotham" pitchFamily="50" charset="0"/>
              </a:rPr>
              <a:t> </a:t>
            </a:r>
            <a:r>
              <a:rPr sz="900" b="1" spc="-5" dirty="0">
                <a:latin typeface="Gotham" pitchFamily="50" charset="0"/>
                <a:cs typeface="Gotham" pitchFamily="50" charset="0"/>
              </a:rPr>
              <a:t>REQUIREMENTS?</a:t>
            </a:r>
            <a:endParaRPr sz="900" dirty="0">
              <a:latin typeface="Gotham" pitchFamily="50" charset="0"/>
              <a:cs typeface="Gotham" pitchFamily="50" charset="0"/>
            </a:endParaRPr>
          </a:p>
          <a:p>
            <a:pPr marL="102235" marR="96520" algn="ctr">
              <a:lnSpc>
                <a:spcPct val="100000"/>
              </a:lnSpc>
              <a:spcBef>
                <a:spcPts val="725"/>
              </a:spcBef>
            </a:pPr>
            <a:r>
              <a:rPr sz="900" spc="-5" dirty="0">
                <a:latin typeface="Gotham" pitchFamily="50" charset="0"/>
                <a:cs typeface="Gotham" pitchFamily="50" charset="0"/>
              </a:rPr>
              <a:t>Necessary expenses are related to</a:t>
            </a:r>
            <a:r>
              <a:rPr lang="en-US" sz="900" spc="-5" dirty="0">
                <a:latin typeface="Gotham" pitchFamily="50" charset="0"/>
                <a:cs typeface="Gotham" pitchFamily="50" charset="0"/>
              </a:rPr>
              <a:t> active</a:t>
            </a:r>
            <a:r>
              <a:rPr sz="900" spc="-5" dirty="0">
                <a:latin typeface="Gotham" pitchFamily="50" charset="0"/>
                <a:cs typeface="Gotham" pitchFamily="50" charset="0"/>
              </a:rPr>
              <a:t> </a:t>
            </a:r>
            <a:r>
              <a:rPr sz="900" spc="-10" dirty="0">
                <a:latin typeface="Gotham" pitchFamily="50" charset="0"/>
                <a:cs typeface="Gotham" pitchFamily="50" charset="0"/>
              </a:rPr>
              <a:t>participation </a:t>
            </a:r>
            <a:r>
              <a:rPr sz="900" spc="-5" dirty="0">
                <a:latin typeface="Gotham" pitchFamily="50" charset="0"/>
                <a:cs typeface="Gotham" pitchFamily="50" charset="0"/>
              </a:rPr>
              <a:t>at an event in your official capacity, and are limited to necessary travel expenses, lodging, meals and related event registration fees. Necessary expenses must be reported to the Office of State Ethics.</a:t>
            </a:r>
            <a:endParaRPr sz="900" dirty="0">
              <a:latin typeface="Gotham" pitchFamily="50" charset="0"/>
              <a:cs typeface="Gotham" pitchFamily="50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 dirty="0">
              <a:latin typeface="Gotham" pitchFamily="50" charset="0"/>
              <a:cs typeface="Gotham" pitchFamily="50" charset="0"/>
            </a:endParaRPr>
          </a:p>
          <a:p>
            <a:pPr algn="ctr">
              <a:lnSpc>
                <a:spcPct val="100000"/>
              </a:lnSpc>
            </a:pPr>
            <a:r>
              <a:rPr sz="900" b="1" dirty="0">
                <a:latin typeface="Gotham" pitchFamily="50" charset="0"/>
                <a:cs typeface="Gotham" pitchFamily="50" charset="0"/>
              </a:rPr>
              <a:t>WHAT ARE </a:t>
            </a:r>
            <a:r>
              <a:rPr sz="900" b="1" spc="-5" dirty="0">
                <a:latin typeface="Gotham" pitchFamily="50" charset="0"/>
                <a:cs typeface="Gotham" pitchFamily="50" charset="0"/>
              </a:rPr>
              <a:t>“GIFTS TO THE</a:t>
            </a:r>
            <a:r>
              <a:rPr sz="900" b="1" spc="-45" dirty="0">
                <a:latin typeface="Gotham" pitchFamily="50" charset="0"/>
                <a:cs typeface="Gotham" pitchFamily="50" charset="0"/>
              </a:rPr>
              <a:t> </a:t>
            </a:r>
            <a:r>
              <a:rPr sz="900" b="1" dirty="0">
                <a:latin typeface="Gotham" pitchFamily="50" charset="0"/>
                <a:cs typeface="Gotham" pitchFamily="50" charset="0"/>
              </a:rPr>
              <a:t>STATE”</a:t>
            </a:r>
            <a:endParaRPr sz="900" dirty="0">
              <a:latin typeface="Gotham" pitchFamily="50" charset="0"/>
              <a:cs typeface="Gotham" pitchFamily="50" charset="0"/>
            </a:endParaRPr>
          </a:p>
          <a:p>
            <a:pPr algn="ctr">
              <a:lnSpc>
                <a:spcPct val="100000"/>
              </a:lnSpc>
            </a:pPr>
            <a:r>
              <a:rPr sz="900" b="1" spc="-5" dirty="0">
                <a:latin typeface="Gotham" pitchFamily="50" charset="0"/>
                <a:cs typeface="Gotham" pitchFamily="50" charset="0"/>
              </a:rPr>
              <a:t>REPORTING</a:t>
            </a:r>
            <a:r>
              <a:rPr sz="900" b="1" spc="-10" dirty="0">
                <a:latin typeface="Gotham" pitchFamily="50" charset="0"/>
                <a:cs typeface="Gotham" pitchFamily="50" charset="0"/>
              </a:rPr>
              <a:t> </a:t>
            </a:r>
            <a:r>
              <a:rPr sz="900" b="1" spc="-5" dirty="0">
                <a:latin typeface="Gotham" pitchFamily="50" charset="0"/>
                <a:cs typeface="Gotham" pitchFamily="50" charset="0"/>
              </a:rPr>
              <a:t>REQUIREMENTS?</a:t>
            </a:r>
            <a:endParaRPr sz="900" dirty="0">
              <a:latin typeface="Gotham" pitchFamily="50" charset="0"/>
              <a:cs typeface="Gotham" pitchFamily="50" charset="0"/>
            </a:endParaRPr>
          </a:p>
          <a:p>
            <a:pPr marL="95885" marR="86360" indent="-1270" algn="ctr">
              <a:lnSpc>
                <a:spcPct val="100000"/>
              </a:lnSpc>
              <a:spcBef>
                <a:spcPts val="725"/>
              </a:spcBef>
            </a:pPr>
            <a:r>
              <a:rPr lang="en-US" sz="900" spc="-5" dirty="0">
                <a:latin typeface="Gotham" pitchFamily="50" charset="0"/>
                <a:cs typeface="Gotham" pitchFamily="50" charset="0"/>
              </a:rPr>
              <a:t>This </a:t>
            </a:r>
            <a:r>
              <a:rPr sz="900" spc="-5" dirty="0">
                <a:latin typeface="Gotham" pitchFamily="50" charset="0"/>
                <a:cs typeface="Gotham" pitchFamily="50" charset="0"/>
              </a:rPr>
              <a:t>reporting requirement applies to instances when you receive goods or services – which include lodging or out-of-state travel – to </a:t>
            </a:r>
            <a:r>
              <a:rPr sz="900" spc="-10" dirty="0">
                <a:latin typeface="Gotham" pitchFamily="50" charset="0"/>
                <a:cs typeface="Gotham" pitchFamily="50" charset="0"/>
              </a:rPr>
              <a:t>support </a:t>
            </a:r>
            <a:r>
              <a:rPr sz="900" spc="-5" dirty="0">
                <a:latin typeface="Gotham" pitchFamily="50" charset="0"/>
                <a:cs typeface="Gotham" pitchFamily="50" charset="0"/>
              </a:rPr>
              <a:t>your </a:t>
            </a:r>
            <a:r>
              <a:rPr sz="900" spc="-10" dirty="0">
                <a:latin typeface="Gotham" pitchFamily="50" charset="0"/>
                <a:cs typeface="Gotham" pitchFamily="50" charset="0"/>
              </a:rPr>
              <a:t>participation </a:t>
            </a:r>
            <a:r>
              <a:rPr sz="900" spc="-5" dirty="0">
                <a:latin typeface="Gotham" pitchFamily="50" charset="0"/>
                <a:cs typeface="Gotham" pitchFamily="50" charset="0"/>
              </a:rPr>
              <a:t>at an event in your official capacity. Events must be educational in</a:t>
            </a:r>
            <a:r>
              <a:rPr lang="en-US" sz="900" spc="-5" dirty="0">
                <a:latin typeface="Gotham" pitchFamily="50" charset="0"/>
                <a:cs typeface="Gotham" pitchFamily="50" charset="0"/>
              </a:rPr>
              <a:t> </a:t>
            </a:r>
            <a:r>
              <a:rPr sz="900" spc="-5" dirty="0">
                <a:latin typeface="Gotham" pitchFamily="50" charset="0"/>
                <a:cs typeface="Gotham" pitchFamily="50" charset="0"/>
              </a:rPr>
              <a:t>nature and relevant to your state duties</a:t>
            </a:r>
            <a:r>
              <a:rPr sz="900" spc="-10" dirty="0">
                <a:latin typeface="Gotham" pitchFamily="50" charset="0"/>
                <a:cs typeface="Gotham" pitchFamily="50" charset="0"/>
              </a:rPr>
              <a:t>. </a:t>
            </a:r>
            <a:r>
              <a:rPr sz="900" spc="-5" dirty="0">
                <a:latin typeface="Gotham" pitchFamily="50" charset="0"/>
                <a:cs typeface="Gotham" pitchFamily="50" charset="0"/>
              </a:rPr>
              <a:t>Note: “</a:t>
            </a:r>
            <a:r>
              <a:rPr lang="en-US" sz="900" spc="-5" dirty="0">
                <a:latin typeface="Gotham" pitchFamily="50" charset="0"/>
                <a:cs typeface="Gotham" pitchFamily="50" charset="0"/>
              </a:rPr>
              <a:t>a</a:t>
            </a:r>
            <a:r>
              <a:rPr sz="900" spc="-5" dirty="0">
                <a:latin typeface="Gotham" pitchFamily="50" charset="0"/>
                <a:cs typeface="Gotham" pitchFamily="50" charset="0"/>
              </a:rPr>
              <a:t>ctive  </a:t>
            </a:r>
            <a:r>
              <a:rPr sz="900" spc="-10" dirty="0">
                <a:latin typeface="Gotham" pitchFamily="50" charset="0"/>
                <a:cs typeface="Gotham" pitchFamily="50" charset="0"/>
              </a:rPr>
              <a:t>participation” </a:t>
            </a:r>
            <a:r>
              <a:rPr sz="900" spc="-5" dirty="0">
                <a:latin typeface="Gotham" pitchFamily="50" charset="0"/>
                <a:cs typeface="Gotham" pitchFamily="50" charset="0"/>
              </a:rPr>
              <a:t>at the event is not required, you need </a:t>
            </a:r>
            <a:r>
              <a:rPr sz="900" spc="-10" dirty="0">
                <a:latin typeface="Gotham" pitchFamily="50" charset="0"/>
                <a:cs typeface="Gotham" pitchFamily="50" charset="0"/>
              </a:rPr>
              <a:t>only </a:t>
            </a:r>
            <a:r>
              <a:rPr sz="900" spc="-5" dirty="0">
                <a:latin typeface="Gotham" pitchFamily="50" charset="0"/>
                <a:cs typeface="Gotham" pitchFamily="50" charset="0"/>
              </a:rPr>
              <a:t>attend. Gifts to the State must be reported to the Office of State Ethics</a:t>
            </a:r>
            <a:r>
              <a:rPr lang="en-US" sz="900" spc="-5" dirty="0">
                <a:latin typeface="Gotham" pitchFamily="50" charset="0"/>
                <a:cs typeface="Gotham" pitchFamily="50" charset="0"/>
              </a:rPr>
              <a:t>.</a:t>
            </a:r>
          </a:p>
          <a:p>
            <a:pPr algn="ctr">
              <a:lnSpc>
                <a:spcPct val="100000"/>
              </a:lnSpc>
            </a:pPr>
            <a:endParaRPr lang="en-US" sz="900" b="1" spc="-5" dirty="0">
              <a:latin typeface="Gotham" pitchFamily="50" charset="0"/>
              <a:cs typeface="Gotham" pitchFamily="50" charset="0"/>
            </a:endParaRPr>
          </a:p>
          <a:p>
            <a:pPr algn="ctr">
              <a:lnSpc>
                <a:spcPct val="100000"/>
              </a:lnSpc>
            </a:pPr>
            <a:r>
              <a:rPr sz="900" b="1" spc="-5" dirty="0">
                <a:latin typeface="Gotham" pitchFamily="50" charset="0"/>
                <a:cs typeface="Gotham" pitchFamily="50" charset="0"/>
              </a:rPr>
              <a:t>WHO</a:t>
            </a:r>
            <a:r>
              <a:rPr sz="900" b="1" spc="-10" dirty="0">
                <a:latin typeface="Gotham" pitchFamily="50" charset="0"/>
                <a:cs typeface="Gotham" pitchFamily="50" charset="0"/>
              </a:rPr>
              <a:t> </a:t>
            </a:r>
            <a:r>
              <a:rPr sz="900" b="1" dirty="0">
                <a:latin typeface="Gotham" pitchFamily="50" charset="0"/>
                <a:cs typeface="Gotham" pitchFamily="50" charset="0"/>
              </a:rPr>
              <a:t>FILES?</a:t>
            </a:r>
            <a:endParaRPr sz="900" dirty="0">
              <a:latin typeface="Gotham" pitchFamily="50" charset="0"/>
              <a:cs typeface="Gotham" pitchFamily="50" charset="0"/>
            </a:endParaRPr>
          </a:p>
          <a:p>
            <a:pPr marL="119380" marR="111125" indent="-2540" algn="ctr">
              <a:lnSpc>
                <a:spcPct val="100000"/>
              </a:lnSpc>
              <a:spcBef>
                <a:spcPts val="5"/>
              </a:spcBef>
            </a:pPr>
            <a:r>
              <a:rPr sz="900" spc="-5" dirty="0">
                <a:latin typeface="Gotham" pitchFamily="50" charset="0"/>
                <a:cs typeface="Gotham" pitchFamily="50" charset="0"/>
              </a:rPr>
              <a:t>Any public official or state employee who receives payment or reimbursement of expenses including goods or services for lodging and/or out-of-state travel, </a:t>
            </a:r>
            <a:r>
              <a:rPr sz="900" spc="-10" dirty="0">
                <a:latin typeface="Gotham" pitchFamily="50" charset="0"/>
                <a:cs typeface="Gotham" pitchFamily="50" charset="0"/>
              </a:rPr>
              <a:t>unless </a:t>
            </a:r>
            <a:r>
              <a:rPr sz="900" spc="-5" dirty="0">
                <a:latin typeface="Gotham" pitchFamily="50" charset="0"/>
                <a:cs typeface="Gotham" pitchFamily="50" charset="0"/>
              </a:rPr>
              <a:t>the payment or reimbursement was provided by the state of Connecticut, another state government, or the  federal</a:t>
            </a:r>
            <a:r>
              <a:rPr sz="900" spc="-20" dirty="0">
                <a:latin typeface="Gotham" pitchFamily="50" charset="0"/>
                <a:cs typeface="Gotham" pitchFamily="50" charset="0"/>
              </a:rPr>
              <a:t> </a:t>
            </a:r>
            <a:r>
              <a:rPr sz="900" spc="-5" dirty="0">
                <a:latin typeface="Gotham" pitchFamily="50" charset="0"/>
                <a:cs typeface="Gotham" pitchFamily="50" charset="0"/>
              </a:rPr>
              <a:t>government.</a:t>
            </a:r>
            <a:endParaRPr sz="900" dirty="0">
              <a:latin typeface="Gotham" pitchFamily="50" charset="0"/>
              <a:cs typeface="Gotham" pitchFamily="50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00" dirty="0">
              <a:latin typeface="Gotham" pitchFamily="50" charset="0"/>
              <a:cs typeface="Gotham" pitchFamily="50" charset="0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900" b="1" spc="-5" dirty="0">
                <a:latin typeface="Gotham" pitchFamily="50" charset="0"/>
                <a:cs typeface="Gotham" pitchFamily="50" charset="0"/>
              </a:rPr>
              <a:t>WHEN </a:t>
            </a:r>
            <a:r>
              <a:rPr sz="900" b="1" dirty="0">
                <a:latin typeface="Gotham" pitchFamily="50" charset="0"/>
                <a:cs typeface="Gotham" pitchFamily="50" charset="0"/>
              </a:rPr>
              <a:t>TO</a:t>
            </a:r>
            <a:r>
              <a:rPr sz="900" b="1" spc="-10" dirty="0">
                <a:latin typeface="Gotham" pitchFamily="50" charset="0"/>
                <a:cs typeface="Gotham" pitchFamily="50" charset="0"/>
              </a:rPr>
              <a:t> </a:t>
            </a:r>
            <a:r>
              <a:rPr sz="900" b="1" dirty="0">
                <a:latin typeface="Gotham" pitchFamily="50" charset="0"/>
                <a:cs typeface="Gotham" pitchFamily="50" charset="0"/>
              </a:rPr>
              <a:t>FILE?</a:t>
            </a:r>
            <a:endParaRPr sz="900" dirty="0">
              <a:latin typeface="Gotham" pitchFamily="50" charset="0"/>
              <a:cs typeface="Gotham" pitchFamily="50" charset="0"/>
            </a:endParaRPr>
          </a:p>
          <a:p>
            <a:pPr marL="270510" marR="262255" algn="ctr">
              <a:lnSpc>
                <a:spcPct val="100000"/>
              </a:lnSpc>
            </a:pPr>
            <a:r>
              <a:rPr sz="900" spc="-5" dirty="0">
                <a:latin typeface="Gotham" pitchFamily="50" charset="0"/>
                <a:cs typeface="Gotham" pitchFamily="50" charset="0"/>
              </a:rPr>
              <a:t>Within </a:t>
            </a:r>
            <a:r>
              <a:rPr sz="900" b="1" spc="-5" dirty="0">
                <a:latin typeface="Gotham" pitchFamily="50" charset="0"/>
                <a:cs typeface="Gotham" pitchFamily="50" charset="0"/>
              </a:rPr>
              <a:t>30 days </a:t>
            </a:r>
            <a:r>
              <a:rPr sz="900" spc="-5" dirty="0">
                <a:latin typeface="Gotham" pitchFamily="50" charset="0"/>
                <a:cs typeface="Gotham" pitchFamily="50" charset="0"/>
              </a:rPr>
              <a:t>of receiving a reportable payment, reimbursement, or goods or</a:t>
            </a:r>
            <a:r>
              <a:rPr sz="900" spc="5" dirty="0">
                <a:latin typeface="Gotham" pitchFamily="50" charset="0"/>
                <a:cs typeface="Gotham" pitchFamily="50" charset="0"/>
              </a:rPr>
              <a:t> </a:t>
            </a:r>
            <a:r>
              <a:rPr sz="900" spc="-5" dirty="0">
                <a:latin typeface="Gotham" pitchFamily="50" charset="0"/>
                <a:cs typeface="Gotham" pitchFamily="50" charset="0"/>
              </a:rPr>
              <a:t>services.</a:t>
            </a:r>
            <a:endParaRPr sz="900" dirty="0">
              <a:latin typeface="Gotham" pitchFamily="50" charset="0"/>
              <a:cs typeface="Gotham" pitchFamily="50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00" dirty="0">
              <a:latin typeface="Gotham" pitchFamily="50" charset="0"/>
              <a:cs typeface="Gotham" pitchFamily="50" charset="0"/>
            </a:endParaRPr>
          </a:p>
          <a:p>
            <a:pPr algn="ctr">
              <a:lnSpc>
                <a:spcPct val="100000"/>
              </a:lnSpc>
            </a:pPr>
            <a:r>
              <a:rPr sz="900" b="1" dirty="0">
                <a:latin typeface="Gotham" pitchFamily="50" charset="0"/>
                <a:cs typeface="Gotham" pitchFamily="50" charset="0"/>
              </a:rPr>
              <a:t>HOW </a:t>
            </a:r>
            <a:r>
              <a:rPr sz="900" b="1" spc="-5" dirty="0">
                <a:latin typeface="Gotham" pitchFamily="50" charset="0"/>
                <a:cs typeface="Gotham" pitchFamily="50" charset="0"/>
              </a:rPr>
              <a:t>TO</a:t>
            </a:r>
            <a:r>
              <a:rPr sz="900" b="1" spc="-15" dirty="0">
                <a:latin typeface="Gotham" pitchFamily="50" charset="0"/>
                <a:cs typeface="Gotham" pitchFamily="50" charset="0"/>
              </a:rPr>
              <a:t> </a:t>
            </a:r>
            <a:r>
              <a:rPr sz="900" b="1" dirty="0">
                <a:latin typeface="Gotham" pitchFamily="50" charset="0"/>
                <a:cs typeface="Gotham" pitchFamily="50" charset="0"/>
              </a:rPr>
              <a:t>FILE?</a:t>
            </a:r>
            <a:endParaRPr sz="900" dirty="0">
              <a:latin typeface="Gotham" pitchFamily="50" charset="0"/>
              <a:cs typeface="Gotham" pitchFamily="50" charset="0"/>
            </a:endParaRPr>
          </a:p>
          <a:p>
            <a:pPr marL="101600" marR="93345" algn="ctr">
              <a:lnSpc>
                <a:spcPct val="100000"/>
              </a:lnSpc>
              <a:spcBef>
                <a:spcPts val="5"/>
              </a:spcBef>
            </a:pPr>
            <a:r>
              <a:rPr sz="900" b="1" u="sng" spc="-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Gotham" pitchFamily="50" charset="0"/>
                <a:cs typeface="Gotham" pitchFamily="50" charset="0"/>
                <a:hlinkClick r:id="rId5"/>
              </a:rPr>
              <a:t>Click here </a:t>
            </a:r>
            <a:r>
              <a:rPr sz="900" spc="-5" dirty="0">
                <a:latin typeface="Gotham" pitchFamily="50" charset="0"/>
                <a:cs typeface="Gotham" pitchFamily="50" charset="0"/>
              </a:rPr>
              <a:t>or visit the </a:t>
            </a:r>
            <a:r>
              <a:rPr sz="900" u="sng" spc="-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Gotham" pitchFamily="50" charset="0"/>
                <a:cs typeface="Gotham" pitchFamily="50" charset="0"/>
                <a:hlinkClick r:id="rId5"/>
              </a:rPr>
              <a:t>Office of State Ethics</a:t>
            </a:r>
            <a:r>
              <a:rPr lang="en-US" sz="900" u="sng" spc="-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Gotham" pitchFamily="50" charset="0"/>
                <a:cs typeface="Gotham" pitchFamily="50" charset="0"/>
              </a:rPr>
              <a:t>.</a:t>
            </a:r>
            <a:endParaRPr sz="900" dirty="0">
              <a:latin typeface="Gotham" pitchFamily="50" charset="0"/>
              <a:cs typeface="Gotham" pitchFamily="50" charset="0"/>
            </a:endParaRPr>
          </a:p>
        </p:txBody>
      </p:sp>
      <p:sp>
        <p:nvSpPr>
          <p:cNvPr id="61" name="object 21">
            <a:extLst>
              <a:ext uri="{FF2B5EF4-FFF2-40B4-BE49-F238E27FC236}">
                <a16:creationId xmlns:a16="http://schemas.microsoft.com/office/drawing/2014/main" id="{2DB0B181-055E-CFE0-D17F-4D0037FA134B}"/>
              </a:ext>
            </a:extLst>
          </p:cNvPr>
          <p:cNvSpPr txBox="1"/>
          <p:nvPr/>
        </p:nvSpPr>
        <p:spPr>
          <a:xfrm>
            <a:off x="5404898" y="2736564"/>
            <a:ext cx="241936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Yes</a:t>
            </a:r>
            <a:endParaRPr sz="800" dirty="0">
              <a:solidFill>
                <a:srgbClr val="000E2F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62" name="object 21">
            <a:extLst>
              <a:ext uri="{FF2B5EF4-FFF2-40B4-BE49-F238E27FC236}">
                <a16:creationId xmlns:a16="http://schemas.microsoft.com/office/drawing/2014/main" id="{0E07EB38-E9E0-6A3F-8CC0-3EA3786B027B}"/>
              </a:ext>
            </a:extLst>
          </p:cNvPr>
          <p:cNvSpPr txBox="1"/>
          <p:nvPr/>
        </p:nvSpPr>
        <p:spPr>
          <a:xfrm>
            <a:off x="4561151" y="4462103"/>
            <a:ext cx="241936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Yes</a:t>
            </a:r>
            <a:endParaRPr sz="800" dirty="0">
              <a:solidFill>
                <a:srgbClr val="000E2F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63" name="object 21">
            <a:extLst>
              <a:ext uri="{FF2B5EF4-FFF2-40B4-BE49-F238E27FC236}">
                <a16:creationId xmlns:a16="http://schemas.microsoft.com/office/drawing/2014/main" id="{83C52181-31A4-8868-20A0-08C98343822E}"/>
              </a:ext>
            </a:extLst>
          </p:cNvPr>
          <p:cNvSpPr txBox="1"/>
          <p:nvPr/>
        </p:nvSpPr>
        <p:spPr>
          <a:xfrm>
            <a:off x="9514810" y="2753619"/>
            <a:ext cx="241936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Yes</a:t>
            </a:r>
            <a:endParaRPr sz="800" dirty="0">
              <a:solidFill>
                <a:srgbClr val="000E2F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64" name="object 21">
            <a:extLst>
              <a:ext uri="{FF2B5EF4-FFF2-40B4-BE49-F238E27FC236}">
                <a16:creationId xmlns:a16="http://schemas.microsoft.com/office/drawing/2014/main" id="{713319F3-1153-41F6-676B-27FF70F9FB77}"/>
              </a:ext>
            </a:extLst>
          </p:cNvPr>
          <p:cNvSpPr txBox="1"/>
          <p:nvPr/>
        </p:nvSpPr>
        <p:spPr>
          <a:xfrm>
            <a:off x="8427321" y="3188387"/>
            <a:ext cx="241936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Yes</a:t>
            </a:r>
            <a:endParaRPr sz="800" dirty="0">
              <a:solidFill>
                <a:srgbClr val="000E2F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65" name="object 21">
            <a:extLst>
              <a:ext uri="{FF2B5EF4-FFF2-40B4-BE49-F238E27FC236}">
                <a16:creationId xmlns:a16="http://schemas.microsoft.com/office/drawing/2014/main" id="{07AB8DDD-9646-EE90-93CC-0D4B9F88EAE7}"/>
              </a:ext>
            </a:extLst>
          </p:cNvPr>
          <p:cNvSpPr txBox="1"/>
          <p:nvPr/>
        </p:nvSpPr>
        <p:spPr>
          <a:xfrm>
            <a:off x="8306353" y="1824611"/>
            <a:ext cx="241936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000E2F"/>
                </a:solidFill>
                <a:latin typeface="Gotham" pitchFamily="50" charset="0"/>
                <a:cs typeface="Gotham" pitchFamily="50" charset="0"/>
              </a:rPr>
              <a:t>Yes</a:t>
            </a:r>
            <a:endParaRPr sz="800" dirty="0">
              <a:solidFill>
                <a:srgbClr val="000E2F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66" name="object 23">
            <a:extLst>
              <a:ext uri="{FF2B5EF4-FFF2-40B4-BE49-F238E27FC236}">
                <a16:creationId xmlns:a16="http://schemas.microsoft.com/office/drawing/2014/main" id="{7E423DE8-8CCE-B637-3E5D-6EDB9959C448}"/>
              </a:ext>
            </a:extLst>
          </p:cNvPr>
          <p:cNvSpPr txBox="1"/>
          <p:nvPr/>
        </p:nvSpPr>
        <p:spPr>
          <a:xfrm>
            <a:off x="4121847" y="3117472"/>
            <a:ext cx="16002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111F40"/>
                </a:solidFill>
                <a:latin typeface="Gotham" pitchFamily="50" charset="0"/>
                <a:cs typeface="Gotham" pitchFamily="50" charset="0"/>
              </a:rPr>
              <a:t>No</a:t>
            </a:r>
            <a:endParaRPr sz="800" dirty="0">
              <a:latin typeface="Gotham" pitchFamily="50" charset="0"/>
              <a:cs typeface="Gotham" pitchFamily="50" charset="0"/>
            </a:endParaRPr>
          </a:p>
        </p:txBody>
      </p:sp>
      <p:sp>
        <p:nvSpPr>
          <p:cNvPr id="67" name="object 23">
            <a:extLst>
              <a:ext uri="{FF2B5EF4-FFF2-40B4-BE49-F238E27FC236}">
                <a16:creationId xmlns:a16="http://schemas.microsoft.com/office/drawing/2014/main" id="{D81EAF36-5519-AD2C-09FF-2BA3454F1379}"/>
              </a:ext>
            </a:extLst>
          </p:cNvPr>
          <p:cNvSpPr txBox="1"/>
          <p:nvPr/>
        </p:nvSpPr>
        <p:spPr>
          <a:xfrm>
            <a:off x="4183380" y="5354238"/>
            <a:ext cx="16002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111F40"/>
                </a:solidFill>
                <a:latin typeface="Gotham" pitchFamily="50" charset="0"/>
                <a:cs typeface="Gotham" pitchFamily="50" charset="0"/>
              </a:rPr>
              <a:t>No</a:t>
            </a:r>
            <a:endParaRPr sz="800" dirty="0">
              <a:latin typeface="Gotham" pitchFamily="50" charset="0"/>
              <a:cs typeface="Gotham" pitchFamily="50" charset="0"/>
            </a:endParaRPr>
          </a:p>
        </p:txBody>
      </p:sp>
      <p:sp>
        <p:nvSpPr>
          <p:cNvPr id="68" name="object 38">
            <a:extLst>
              <a:ext uri="{FF2B5EF4-FFF2-40B4-BE49-F238E27FC236}">
                <a16:creationId xmlns:a16="http://schemas.microsoft.com/office/drawing/2014/main" id="{DEC70BE3-E8C5-9327-3585-ED6557839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30458" y="5209174"/>
            <a:ext cx="1422400" cy="1055608"/>
          </a:xfrm>
          <a:prstGeom prst="round2DiagRect">
            <a:avLst/>
          </a:prstGeom>
          <a:solidFill>
            <a:srgbClr val="BE2D2D"/>
          </a:solidFill>
        </p:spPr>
        <p:txBody>
          <a:bodyPr wrap="square" lIns="91440" tIns="91440" rIns="91440" bIns="91440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Gotham" pitchFamily="50" charset="0"/>
                <a:cs typeface="Gotham" pitchFamily="50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Additional Guidance on Necessary Expenses and </a:t>
            </a:r>
            <a:r>
              <a:rPr lang="en-US" sz="1000" b="1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Gifts </a:t>
            </a:r>
            <a:r>
              <a:rPr lang="en-US" sz="1000" b="1" dirty="0">
                <a:solidFill>
                  <a:schemeClr val="bg1"/>
                </a:solidFill>
                <a:latin typeface="Gotham" pitchFamily="50" charset="0"/>
                <a:cs typeface="Gotham" pitchFamily="50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 the</a:t>
            </a:r>
            <a:r>
              <a:rPr lang="en-US" sz="1000" b="1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000" b="1" dirty="0">
                <a:solidFill>
                  <a:schemeClr val="bg1"/>
                </a:solidFill>
                <a:latin typeface="Gotham" pitchFamily="50" charset="0"/>
                <a:cs typeface="Gotham" pitchFamily="50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State</a:t>
            </a:r>
            <a:endParaRPr lang="en-US" sz="1000" b="1" dirty="0">
              <a:solidFill>
                <a:schemeClr val="bg1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69" name="object 42">
            <a:extLst>
              <a:ext uri="{FF2B5EF4-FFF2-40B4-BE49-F238E27FC236}">
                <a16:creationId xmlns:a16="http://schemas.microsoft.com/office/drawing/2014/main" id="{BB768CBD-4202-81F2-50AA-7FA0454BE57F}"/>
              </a:ext>
            </a:extLst>
          </p:cNvPr>
          <p:cNvSpPr/>
          <p:nvPr/>
        </p:nvSpPr>
        <p:spPr>
          <a:xfrm rot="16200000">
            <a:off x="8484789" y="3180438"/>
            <a:ext cx="127000" cy="426720"/>
          </a:xfrm>
          <a:custGeom>
            <a:avLst/>
            <a:gdLst/>
            <a:ahLst/>
            <a:cxnLst/>
            <a:rect l="l" t="t" r="r" b="b"/>
            <a:pathLst>
              <a:path w="127000" h="426719">
                <a:moveTo>
                  <a:pt x="126492" y="363474"/>
                </a:moveTo>
                <a:lnTo>
                  <a:pt x="0" y="363474"/>
                </a:lnTo>
                <a:lnTo>
                  <a:pt x="63246" y="426720"/>
                </a:lnTo>
                <a:lnTo>
                  <a:pt x="126492" y="363474"/>
                </a:lnTo>
                <a:close/>
              </a:path>
              <a:path w="127000" h="426719">
                <a:moveTo>
                  <a:pt x="94869" y="0"/>
                </a:moveTo>
                <a:lnTo>
                  <a:pt x="31623" y="0"/>
                </a:lnTo>
                <a:lnTo>
                  <a:pt x="31623" y="363474"/>
                </a:lnTo>
                <a:lnTo>
                  <a:pt x="94869" y="363474"/>
                </a:lnTo>
                <a:lnTo>
                  <a:pt x="94869" y="0"/>
                </a:lnTo>
                <a:close/>
              </a:path>
            </a:pathLst>
          </a:custGeom>
          <a:solidFill>
            <a:srgbClr val="BE2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L-Shape 72">
            <a:extLst>
              <a:ext uri="{FF2B5EF4-FFF2-40B4-BE49-F238E27FC236}">
                <a16:creationId xmlns:a16="http://schemas.microsoft.com/office/drawing/2014/main" id="{47E556B7-DB85-2F78-BF76-7E9B237670B3}"/>
              </a:ext>
            </a:extLst>
          </p:cNvPr>
          <p:cNvSpPr/>
          <p:nvPr/>
        </p:nvSpPr>
        <p:spPr>
          <a:xfrm rot="10800000">
            <a:off x="10107182" y="2010323"/>
            <a:ext cx="287518" cy="443865"/>
          </a:xfrm>
          <a:prstGeom prst="corner">
            <a:avLst>
              <a:gd name="adj1" fmla="val 26343"/>
              <a:gd name="adj2" fmla="val 23130"/>
            </a:avLst>
          </a:prstGeom>
          <a:solidFill>
            <a:srgbClr val="476B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0203951-16A3-7301-78D5-1B711C2838C7}"/>
              </a:ext>
            </a:extLst>
          </p:cNvPr>
          <p:cNvSpPr/>
          <p:nvPr/>
        </p:nvSpPr>
        <p:spPr>
          <a:xfrm flipH="1">
            <a:off x="10330650" y="2408899"/>
            <a:ext cx="64049" cy="2588595"/>
          </a:xfrm>
          <a:prstGeom prst="rect">
            <a:avLst/>
          </a:prstGeom>
          <a:solidFill>
            <a:srgbClr val="476B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bject 34">
            <a:extLst>
              <a:ext uri="{FF2B5EF4-FFF2-40B4-BE49-F238E27FC236}">
                <a16:creationId xmlns:a16="http://schemas.microsoft.com/office/drawing/2014/main" id="{C80FDC54-42A2-C641-330C-09499AE1E467}"/>
              </a:ext>
            </a:extLst>
          </p:cNvPr>
          <p:cNvSpPr/>
          <p:nvPr/>
        </p:nvSpPr>
        <p:spPr>
          <a:xfrm>
            <a:off x="7396819" y="2598775"/>
            <a:ext cx="127635" cy="488950"/>
          </a:xfrm>
          <a:custGeom>
            <a:avLst/>
            <a:gdLst/>
            <a:ahLst/>
            <a:cxnLst/>
            <a:rect l="l" t="t" r="r" b="b"/>
            <a:pathLst>
              <a:path w="127635" h="488950">
                <a:moveTo>
                  <a:pt x="127253" y="424815"/>
                </a:moveTo>
                <a:lnTo>
                  <a:pt x="0" y="424815"/>
                </a:lnTo>
                <a:lnTo>
                  <a:pt x="63626" y="488442"/>
                </a:lnTo>
                <a:lnTo>
                  <a:pt x="127253" y="424815"/>
                </a:lnTo>
                <a:close/>
              </a:path>
              <a:path w="127635" h="488950">
                <a:moveTo>
                  <a:pt x="95503" y="0"/>
                </a:moveTo>
                <a:lnTo>
                  <a:pt x="31749" y="0"/>
                </a:lnTo>
                <a:lnTo>
                  <a:pt x="31749" y="424815"/>
                </a:lnTo>
                <a:lnTo>
                  <a:pt x="95503" y="424815"/>
                </a:lnTo>
                <a:lnTo>
                  <a:pt x="95503" y="0"/>
                </a:lnTo>
                <a:close/>
              </a:path>
            </a:pathLst>
          </a:custGeom>
          <a:solidFill>
            <a:srgbClr val="476B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Arrow: Left 76">
            <a:extLst>
              <a:ext uri="{FF2B5EF4-FFF2-40B4-BE49-F238E27FC236}">
                <a16:creationId xmlns:a16="http://schemas.microsoft.com/office/drawing/2014/main" id="{EDCB5075-2948-1944-96A4-30C5ADC1B0C8}"/>
              </a:ext>
            </a:extLst>
          </p:cNvPr>
          <p:cNvSpPr/>
          <p:nvPr/>
        </p:nvSpPr>
        <p:spPr>
          <a:xfrm>
            <a:off x="10126980" y="4876800"/>
            <a:ext cx="267719" cy="158157"/>
          </a:xfrm>
          <a:prstGeom prst="leftArrow">
            <a:avLst/>
          </a:prstGeom>
          <a:solidFill>
            <a:srgbClr val="476B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SLIDE_THUMBNAIL_REFRESH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0CCAED6F703F4A88E72654DA316EF5" ma:contentTypeVersion="14" ma:contentTypeDescription="Create a new document." ma:contentTypeScope="" ma:versionID="6e5048552bfb6664a3ffb013f4484073">
  <xsd:schema xmlns:xsd="http://www.w3.org/2001/XMLSchema" xmlns:xs="http://www.w3.org/2001/XMLSchema" xmlns:p="http://schemas.microsoft.com/office/2006/metadata/properties" xmlns:ns2="c7229892-180d-49d2-95cb-926c98a91492" xmlns:ns3="5a0aab10-f719-411e-89de-589a571871ab" targetNamespace="http://schemas.microsoft.com/office/2006/metadata/properties" ma:root="true" ma:fieldsID="4a5ea24f9a3857418556f5f469b27841" ns2:_="" ns3:_="">
    <xsd:import namespace="c7229892-180d-49d2-95cb-926c98a91492"/>
    <xsd:import namespace="5a0aab10-f719-411e-89de-589a571871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229892-180d-49d2-95cb-926c98a914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0e6962ab-0744-46a3-9e0f-3fe952fbdf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aab10-f719-411e-89de-589a571871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62e06ccf-4a0b-4a76-981f-72afb59ff567}" ma:internalName="TaxCatchAll" ma:showField="CatchAllData" ma:web="5a0aab10-f719-411e-89de-589a571871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a0aab10-f719-411e-89de-589a571871ab" xsi:nil="true"/>
    <lcf76f155ced4ddcb4097134ff3c332f xmlns="c7229892-180d-49d2-95cb-926c98a9149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3D20E1B-5BF8-4F5F-8EF2-2918C4D997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229892-180d-49d2-95cb-926c98a91492"/>
    <ds:schemaRef ds:uri="5a0aab10-f719-411e-89de-589a571871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20DEE6-F88C-4EB0-8ACE-9C455131CC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F27C5E-6751-43CA-871E-58AE70BB50B5}">
  <ds:schemaRefs>
    <ds:schemaRef ds:uri="http://schemas.microsoft.com/office/2006/metadata/properties"/>
    <ds:schemaRef ds:uri="http://schemas.microsoft.com/office/infopath/2007/PartnerControls"/>
    <ds:schemaRef ds:uri="5a0aab10-f719-411e-89de-589a571871ab"/>
    <ds:schemaRef ds:uri="c7229892-180d-49d2-95cb-926c98a9149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470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Gotham</vt:lpstr>
      <vt:lpstr>Office Theme</vt:lpstr>
      <vt:lpstr>Necessary Expenses/Gifts to the State Disclosure Flowchart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Brett, Michael</dc:creator>
  <cp:lastModifiedBy>Hogrefe, Kayla</cp:lastModifiedBy>
  <cp:revision>1</cp:revision>
  <dcterms:created xsi:type="dcterms:W3CDTF">2024-01-02T16:54:50Z</dcterms:created>
  <dcterms:modified xsi:type="dcterms:W3CDTF">2024-02-15T17:34:40Z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2021-08-09T00:00:00Z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2024-01-02T00:00:00Z</vt:filetime>
  </property>
  <property fmtid="{D5CDD505-2E9C-101B-9397-08002B2CF9AE}" pid="5" name="ArticulateGUID">
    <vt:lpwstr>3DF6807A-C3DB-4CF5-A386-1F8F7DFCAE78</vt:lpwstr>
  </property>
  <property fmtid="{D5CDD505-2E9C-101B-9397-08002B2CF9AE}" pid="6" name="ArticulatePath">
    <vt:lpwstr>https://uconn.sharepoint.com/sites/UniversityComplianceTeam/Shared Documents/Compliance Education/Publications/Necessary Expenses Flowchart (2023)</vt:lpwstr>
  </property>
  <property fmtid="{D5CDD505-2E9C-101B-9397-08002B2CF9AE}" pid="7" name="ContentTypeId">
    <vt:lpwstr>0x010100BE0CCAED6F703F4A88E72654DA316EF5</vt:lpwstr>
  </property>
  <property fmtid="{D5CDD505-2E9C-101B-9397-08002B2CF9AE}" pid="8" name="MediaServiceImageTags">
    <vt:lpwstr/>
  </property>
</Properties>
</file>